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0" r:id="rId44"/>
    <p:sldId id="301" r:id="rId45"/>
    <p:sldId id="302" r:id="rId46"/>
    <p:sldId id="303" r:id="rId47"/>
    <p:sldId id="304" r:id="rId48"/>
    <p:sldId id="305"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EDC"/>
    <a:srgbClr val="6600CC"/>
    <a:srgbClr val="800000"/>
    <a:srgbClr val="CC00FF"/>
    <a:srgbClr val="35356D"/>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362"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1536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53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15365" name="Rectangle 5"/>
          <p:cNvSpPr>
            <a:spLocks noGrp="1" noChangeArrowheads="1"/>
          </p:cNvSpPr>
          <p:nvPr>
            <p:ph type="dt" sz="half" idx="2"/>
          </p:nvPr>
        </p:nvSpPr>
        <p:spPr/>
        <p:txBody>
          <a:bodyPr/>
          <a:lstStyle>
            <a:lvl1pPr>
              <a:defRPr/>
            </a:lvl1pPr>
          </a:lstStyle>
          <a:p>
            <a:endParaRPr lang="en-US" altLang="en-US"/>
          </a:p>
        </p:txBody>
      </p:sp>
      <p:sp>
        <p:nvSpPr>
          <p:cNvPr id="15366" name="Rectangle 6"/>
          <p:cNvSpPr>
            <a:spLocks noGrp="1" noChangeArrowheads="1"/>
          </p:cNvSpPr>
          <p:nvPr>
            <p:ph type="ftr" sz="quarter" idx="3"/>
          </p:nvPr>
        </p:nvSpPr>
        <p:spPr/>
        <p:txBody>
          <a:bodyPr/>
          <a:lstStyle>
            <a:lvl1pPr>
              <a:defRPr/>
            </a:lvl1pPr>
          </a:lstStyle>
          <a:p>
            <a:endParaRPr lang="en-US" altLang="en-US"/>
          </a:p>
        </p:txBody>
      </p:sp>
      <p:sp>
        <p:nvSpPr>
          <p:cNvPr id="15367" name="Rectangle 7"/>
          <p:cNvSpPr>
            <a:spLocks noGrp="1" noChangeArrowheads="1"/>
          </p:cNvSpPr>
          <p:nvPr>
            <p:ph type="sldNum" sz="quarter" idx="4"/>
          </p:nvPr>
        </p:nvSpPr>
        <p:spPr/>
        <p:txBody>
          <a:bodyPr/>
          <a:lstStyle>
            <a:lvl1pPr>
              <a:defRPr/>
            </a:lvl1pPr>
          </a:lstStyle>
          <a:p>
            <a:fld id="{506A12BE-C839-4702-A894-BB32802D220B}" type="slidenum">
              <a:rPr lang="en-US" altLang="en-US"/>
              <a:pPr/>
              <a:t>‹#›</a:t>
            </a:fld>
            <a:endParaRPr lang="en-US" altLang="en-US"/>
          </a:p>
        </p:txBody>
      </p:sp>
      <p:grpSp>
        <p:nvGrpSpPr>
          <p:cNvPr id="15368" name="Group 8"/>
          <p:cNvGrpSpPr>
            <a:grpSpLocks/>
          </p:cNvGrpSpPr>
          <p:nvPr/>
        </p:nvGrpSpPr>
        <p:grpSpPr bwMode="auto">
          <a:xfrm>
            <a:off x="7493000" y="2992438"/>
            <a:ext cx="1338263" cy="2189162"/>
            <a:chOff x="4704" y="1885"/>
            <a:chExt cx="843" cy="1379"/>
          </a:xfrm>
        </p:grpSpPr>
        <p:sp>
          <p:nvSpPr>
            <p:cNvPr id="15369"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15370"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15371"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15372"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15373"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15374"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15375"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15376"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15377"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15378"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5379"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5380"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15381"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15382"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5383"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5384"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15385"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5386"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5387"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5388"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5389"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15390"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15391"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5392"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5393"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15394"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5395"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5396"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5397"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5398"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15399"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15400"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12AF3F-72A1-40D0-942A-7FFB18289AB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1E4596-D152-4D74-88E5-A8E568659BFC}"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95ED06F-B1DB-47D3-B67A-CB5CC3105FD2}"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A7FC040E-F5CE-4348-AD2C-687B1EDFCF6A}"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8229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00500"/>
            <a:ext cx="8229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42F9E9A-BB71-4B9F-BBC8-10D8A15FA25D}"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C23EBCD8-D455-464E-855E-2BA0FEA372D7}"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A12DC4A-95B0-44EE-A4B5-FEC74AB52CD0}"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67A2A5-3683-44E9-9990-386AD6DD2AFE}"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A31D69-FB2F-4C82-8F41-1BDF83B973D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596567-781E-4A3E-BB37-A170134715C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A8AE43E-E713-409B-8732-D8804B1EF709}"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7BCF26C-EF6C-4A02-A165-58103E4F12C2}"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BDEDEDD-DF76-4247-A553-03A10014E93C}"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740C7E-1A14-425F-AACD-FABA74E803E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DD2486-4EB6-4949-B908-2A488618BD9B}"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14339"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40"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43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434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71BFE93E-B1A2-442E-BA83-1191F070A76B}" type="slidenum">
              <a:rPr lang="en-US" altLang="en-US"/>
              <a:pPr/>
              <a:t>‹#›</a:t>
            </a:fld>
            <a:endParaRPr lang="en-US" altLang="en-US"/>
          </a:p>
        </p:txBody>
      </p:sp>
      <p:grpSp>
        <p:nvGrpSpPr>
          <p:cNvPr id="14344" name="Group 8"/>
          <p:cNvGrpSpPr>
            <a:grpSpLocks/>
          </p:cNvGrpSpPr>
          <p:nvPr/>
        </p:nvGrpSpPr>
        <p:grpSpPr bwMode="auto">
          <a:xfrm>
            <a:off x="8153400" y="152400"/>
            <a:ext cx="792163" cy="1295400"/>
            <a:chOff x="5136" y="960"/>
            <a:chExt cx="528" cy="864"/>
          </a:xfrm>
        </p:grpSpPr>
        <p:sp>
          <p:nvSpPr>
            <p:cNvPr id="1434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1434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1434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14348"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14349"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14350"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14351"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14352"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14353"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14354"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4355"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4356"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1435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1435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435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436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1436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436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436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436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436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14366"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14367"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4368"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4369"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14370"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4371"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4372"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4373"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437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1437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medicine.com/med/images/247017-248108-4158.jpg"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81000" y="533400"/>
            <a:ext cx="6781800" cy="2133600"/>
          </a:xfrm>
          <a:ln w="76200" cmpd="tri">
            <a:solidFill>
              <a:schemeClr val="bg1"/>
            </a:solidFill>
          </a:ln>
        </p:spPr>
        <p:txBody>
          <a:bodyPr/>
          <a:lstStyle/>
          <a:p>
            <a:pPr algn="ctr"/>
            <a:r>
              <a:rPr lang="en-US" u="sng">
                <a:solidFill>
                  <a:srgbClr val="990000"/>
                </a:solidFill>
              </a:rPr>
              <a:t>REGIONAL INJURIES</a:t>
            </a:r>
          </a:p>
        </p:txBody>
      </p:sp>
      <p:sp>
        <p:nvSpPr>
          <p:cNvPr id="16387" name="Rectangle 3"/>
          <p:cNvSpPr>
            <a:spLocks noGrp="1" noChangeArrowheads="1"/>
          </p:cNvSpPr>
          <p:nvPr>
            <p:ph type="subTitle" idx="1"/>
          </p:nvPr>
        </p:nvSpPr>
        <p:spPr>
          <a:xfrm>
            <a:off x="762000" y="2971800"/>
            <a:ext cx="6172200" cy="1141413"/>
          </a:xfrm>
        </p:spPr>
        <p:txBody>
          <a:bodyPr/>
          <a:lstStyle/>
          <a:p>
            <a:pPr algn="ctr"/>
            <a:r>
              <a:rPr lang="en-US" sz="2800" dirty="0">
                <a:solidFill>
                  <a:schemeClr val="accent6">
                    <a:lumMod val="75000"/>
                  </a:schemeClr>
                </a:solidFill>
                <a:latin typeface="Copperplate Gothic Bold" pitchFamily="34" charset="0"/>
              </a:rPr>
              <a:t>Dr.salini Chandran</a:t>
            </a:r>
          </a:p>
          <a:p>
            <a:pPr algn="ctr"/>
            <a:r>
              <a:rPr lang="en-US" sz="1800" dirty="0">
                <a:solidFill>
                  <a:schemeClr val="tx2">
                    <a:lumMod val="60000"/>
                    <a:lumOff val="40000"/>
                  </a:schemeClr>
                </a:solidFill>
                <a:latin typeface="Copperplate Gothic Bold" pitchFamily="34" charset="0"/>
              </a:rPr>
              <a:t>DEPT: OF FM &amp; TOXICOLOGY</a:t>
            </a:r>
          </a:p>
          <a:p>
            <a:pPr algn="ctr"/>
            <a:r>
              <a:rPr lang="en-US" sz="1800" dirty="0">
                <a:solidFill>
                  <a:srgbClr val="FFC000"/>
                </a:solidFill>
                <a:latin typeface="Copperplate Gothic Bold" pitchFamily="34" charset="0"/>
              </a:rPr>
              <a:t>SKHMC;KULASEKHARAM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US" u="sng"/>
              <a:t>MENINGES</a:t>
            </a:r>
          </a:p>
        </p:txBody>
      </p:sp>
      <p:sp>
        <p:nvSpPr>
          <p:cNvPr id="29699" name="Rectangle 3"/>
          <p:cNvSpPr>
            <a:spLocks noGrp="1" noChangeArrowheads="1"/>
          </p:cNvSpPr>
          <p:nvPr>
            <p:ph type="body" idx="1"/>
          </p:nvPr>
        </p:nvSpPr>
        <p:spPr>
          <a:xfrm>
            <a:off x="457200" y="2057400"/>
            <a:ext cx="8229600" cy="4411663"/>
          </a:xfrm>
        </p:spPr>
        <p:txBody>
          <a:bodyPr/>
          <a:lstStyle/>
          <a:p>
            <a:r>
              <a:rPr lang="en-US" sz="3200">
                <a:solidFill>
                  <a:srgbClr val="6600CC"/>
                </a:solidFill>
                <a:latin typeface="Times New Roman" pitchFamily="18" charset="0"/>
              </a:rPr>
              <a:t>Any of the three meninges can be torn by edges of fragmented pieces of skull or by penetrating objects</a:t>
            </a:r>
          </a:p>
          <a:p>
            <a:endParaRPr lang="en-US" sz="3200">
              <a:solidFill>
                <a:srgbClr val="6600CC"/>
              </a:solidFill>
              <a:latin typeface="Times New Roman" pitchFamily="18" charset="0"/>
            </a:endParaRPr>
          </a:p>
          <a:p>
            <a:r>
              <a:rPr lang="en-US" sz="3200">
                <a:solidFill>
                  <a:srgbClr val="6600CC"/>
                </a:solidFill>
                <a:latin typeface="Times New Roman" pitchFamily="18" charset="0"/>
              </a:rPr>
              <a:t>Pia &amp; arachnoid can also be ruptured due to accumulation of blood from beneath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u="sng"/>
              <a:t>FACE</a:t>
            </a:r>
          </a:p>
        </p:txBody>
      </p:sp>
      <p:sp>
        <p:nvSpPr>
          <p:cNvPr id="30723" name="Rectangle 3"/>
          <p:cNvSpPr>
            <a:spLocks noGrp="1" noChangeArrowheads="1"/>
          </p:cNvSpPr>
          <p:nvPr>
            <p:ph type="body" idx="1"/>
          </p:nvPr>
        </p:nvSpPr>
        <p:spPr/>
        <p:txBody>
          <a:bodyPr/>
          <a:lstStyle/>
          <a:p>
            <a:r>
              <a:rPr lang="en-US" sz="3600">
                <a:solidFill>
                  <a:srgbClr val="35356D"/>
                </a:solidFill>
                <a:latin typeface="Times New Roman" pitchFamily="18" charset="0"/>
              </a:rPr>
              <a:t>Injuries of face which causes permanent disfiguration represent </a:t>
            </a:r>
            <a:r>
              <a:rPr lang="en-US" sz="3600">
                <a:solidFill>
                  <a:srgbClr val="990000"/>
                </a:solidFill>
                <a:latin typeface="Times New Roman" pitchFamily="18" charset="0"/>
              </a:rPr>
              <a:t>grievous hurt</a:t>
            </a:r>
          </a:p>
          <a:p>
            <a:endParaRPr lang="en-US" sz="3600">
              <a:solidFill>
                <a:srgbClr val="990000"/>
              </a:solidFill>
              <a:latin typeface="Times New Roman" pitchFamily="18" charset="0"/>
            </a:endParaRPr>
          </a:p>
          <a:p>
            <a:r>
              <a:rPr lang="en-US" sz="3600">
                <a:solidFill>
                  <a:srgbClr val="35356D"/>
                </a:solidFill>
                <a:latin typeface="Times New Roman" pitchFamily="18" charset="0"/>
              </a:rPr>
              <a:t>Permanent disfiguration may be due to scar or keloid formation or due to derangement or loss of tissues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u="sng"/>
              <a:t>MOUTH AND NOSE</a:t>
            </a:r>
          </a:p>
        </p:txBody>
      </p:sp>
      <p:sp>
        <p:nvSpPr>
          <p:cNvPr id="31747" name="Rectangle 3"/>
          <p:cNvSpPr>
            <a:spLocks noGrp="1" noChangeArrowheads="1"/>
          </p:cNvSpPr>
          <p:nvPr>
            <p:ph type="body" idx="1"/>
          </p:nvPr>
        </p:nvSpPr>
        <p:spPr/>
        <p:txBody>
          <a:bodyPr/>
          <a:lstStyle/>
          <a:p>
            <a:pPr>
              <a:buFont typeface="Wingdings" pitchFamily="2" charset="2"/>
              <a:buBlip>
                <a:blip r:embed="rId2"/>
              </a:buBlip>
            </a:pPr>
            <a:r>
              <a:rPr lang="en-US">
                <a:latin typeface="Times New Roman" pitchFamily="18" charset="0"/>
              </a:rPr>
              <a:t>Abrasions &amp; contusions in or around mouth</a:t>
            </a:r>
          </a:p>
          <a:p>
            <a:pPr>
              <a:buFont typeface="Wingdings" pitchFamily="2" charset="2"/>
              <a:buNone/>
            </a:pPr>
            <a:r>
              <a:rPr lang="en-US"/>
              <a:t>    </a:t>
            </a:r>
            <a:r>
              <a:rPr lang="en-US">
                <a:latin typeface="Times New Roman" pitchFamily="18" charset="0"/>
              </a:rPr>
              <a:t>suggests forceful opening or forceful closure</a:t>
            </a:r>
          </a:p>
          <a:p>
            <a:pPr>
              <a:buFont typeface="Wingdings" pitchFamily="2" charset="2"/>
              <a:buNone/>
            </a:pPr>
            <a:endParaRPr lang="en-US">
              <a:latin typeface="Times New Roman" pitchFamily="18" charset="0"/>
            </a:endParaRPr>
          </a:p>
          <a:p>
            <a:pPr>
              <a:buFont typeface="Wingdings" pitchFamily="2" charset="2"/>
              <a:buBlip>
                <a:blip r:embed="rId2"/>
              </a:buBlip>
            </a:pPr>
            <a:r>
              <a:rPr lang="en-US">
                <a:latin typeface="Times New Roman" pitchFamily="18" charset="0"/>
              </a:rPr>
              <a:t>Superficial lacerations of lips</a:t>
            </a:r>
          </a:p>
          <a:p>
            <a:pPr>
              <a:buFont typeface="Wingdings" pitchFamily="2" charset="2"/>
              <a:buBlip>
                <a:blip r:embed="rId2"/>
              </a:buBlip>
            </a:pPr>
            <a:r>
              <a:rPr lang="en-US">
                <a:latin typeface="Times New Roman" pitchFamily="18" charset="0"/>
              </a:rPr>
              <a:t>Blunt impact</a:t>
            </a:r>
          </a:p>
          <a:p>
            <a:pPr>
              <a:buFont typeface="Wingdings" pitchFamily="2" charset="2"/>
              <a:buBlip>
                <a:blip r:embed="rId2"/>
              </a:buBlip>
            </a:pPr>
            <a:endParaRPr lang="en-US">
              <a:latin typeface="Times New Roman" pitchFamily="18" charset="0"/>
            </a:endParaRPr>
          </a:p>
          <a:p>
            <a:pPr>
              <a:buFont typeface="Wingdings" pitchFamily="2" charset="2"/>
              <a:buBlip>
                <a:blip r:embed="rId2"/>
              </a:buBlip>
            </a:pPr>
            <a:r>
              <a:rPr lang="en-US">
                <a:latin typeface="Times New Roman" pitchFamily="18" charset="0"/>
              </a:rPr>
              <a:t>Occasionally the lips may be cut off or bitten off as a revengeful act</a:t>
            </a:r>
          </a:p>
          <a:p>
            <a:pPr>
              <a:buFont typeface="Wingdings" pitchFamily="2" charset="2"/>
              <a:buBlip>
                <a:blip r:embed="rId2"/>
              </a:buBlip>
            </a:pPr>
            <a:endParaRPr lang="en-US">
              <a:latin typeface="Times New Roman" pitchFamily="18" charset="0"/>
            </a:endParaRPr>
          </a:p>
          <a:p>
            <a:pPr>
              <a:buFont typeface="Wingdings" pitchFamily="2" charset="2"/>
              <a:buNone/>
            </a:pPr>
            <a:endParaRPr lang="en-US">
              <a:latin typeface="Times New Roman" pitchFamily="18" charset="0"/>
            </a:endParaRPr>
          </a:p>
          <a:p>
            <a:pPr>
              <a:buFont typeface="Wingdings" pitchFamily="2" charset="2"/>
              <a:buNone/>
            </a:pPr>
            <a:endParaRPr lang="en-US">
              <a:latin typeface="Times New Roman" pitchFamily="18" charset="0"/>
            </a:endParaRPr>
          </a:p>
          <a:p>
            <a:pPr>
              <a:buFont typeface="Wingdings" pitchFamily="2" charset="2"/>
              <a:buNone/>
            </a:pPr>
            <a:endParaRPr lang="en-US">
              <a:latin typeface="Times New Roman" pitchFamily="18" charset="0"/>
            </a:endParaRPr>
          </a:p>
          <a:p>
            <a:pPr>
              <a:buFont typeface="Wingdings" pitchFamily="2" charset="2"/>
              <a:buNone/>
            </a:pPr>
            <a:endParaRPr lang="en-US">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04800" y="228600"/>
            <a:ext cx="8001000" cy="6477000"/>
          </a:xfrm>
        </p:spPr>
        <p:txBody>
          <a:bodyPr/>
          <a:lstStyle/>
          <a:p>
            <a:pPr>
              <a:lnSpc>
                <a:spcPct val="90000"/>
              </a:lnSpc>
            </a:pPr>
            <a:r>
              <a:rPr lang="en-US">
                <a:latin typeface="Times New Roman" pitchFamily="18" charset="0"/>
              </a:rPr>
              <a:t>Blunt trauma as in the case of fall or blow can cause injuries to the bone &amp; teeth</a:t>
            </a:r>
          </a:p>
          <a:p>
            <a:pPr>
              <a:lnSpc>
                <a:spcPct val="90000"/>
              </a:lnSpc>
            </a:pPr>
            <a:endParaRPr lang="en-US">
              <a:latin typeface="Times New Roman" pitchFamily="18" charset="0"/>
            </a:endParaRPr>
          </a:p>
          <a:p>
            <a:pPr>
              <a:lnSpc>
                <a:spcPct val="90000"/>
              </a:lnSpc>
            </a:pPr>
            <a:r>
              <a:rPr lang="en-US">
                <a:latin typeface="Times New Roman" pitchFamily="18" charset="0"/>
              </a:rPr>
              <a:t>Injuries causing fracture of jaw bones or nasal bones or fracture/dislocation of teeth constitute </a:t>
            </a:r>
            <a:r>
              <a:rPr lang="en-US">
                <a:solidFill>
                  <a:srgbClr val="990000"/>
                </a:solidFill>
                <a:latin typeface="Times New Roman" pitchFamily="18" charset="0"/>
              </a:rPr>
              <a:t>grievous hurt</a:t>
            </a:r>
          </a:p>
          <a:p>
            <a:pPr>
              <a:lnSpc>
                <a:spcPct val="90000"/>
              </a:lnSpc>
            </a:pPr>
            <a:endParaRPr lang="en-US">
              <a:solidFill>
                <a:srgbClr val="990000"/>
              </a:solidFill>
              <a:latin typeface="Times New Roman" pitchFamily="18" charset="0"/>
            </a:endParaRPr>
          </a:p>
          <a:p>
            <a:pPr>
              <a:lnSpc>
                <a:spcPct val="90000"/>
              </a:lnSpc>
            </a:pPr>
            <a:r>
              <a:rPr lang="en-US">
                <a:latin typeface="Times New Roman" pitchFamily="18" charset="0"/>
              </a:rPr>
              <a:t>If the cribriform plate of ethmoid bone is fractured it causes</a:t>
            </a:r>
            <a:r>
              <a:rPr lang="en-US">
                <a:solidFill>
                  <a:srgbClr val="990000"/>
                </a:solidFill>
                <a:latin typeface="Times New Roman" pitchFamily="18" charset="0"/>
              </a:rPr>
              <a:t> anosmia</a:t>
            </a:r>
          </a:p>
          <a:p>
            <a:pPr>
              <a:lnSpc>
                <a:spcPct val="90000"/>
              </a:lnSpc>
            </a:pPr>
            <a:endParaRPr lang="en-US">
              <a:solidFill>
                <a:srgbClr val="990000"/>
              </a:solidFill>
              <a:latin typeface="Times New Roman" pitchFamily="18" charset="0"/>
            </a:endParaRPr>
          </a:p>
          <a:p>
            <a:pPr>
              <a:lnSpc>
                <a:spcPct val="90000"/>
              </a:lnSpc>
            </a:pPr>
            <a:r>
              <a:rPr lang="en-US">
                <a:latin typeface="Times New Roman" pitchFamily="18" charset="0"/>
              </a:rPr>
              <a:t>Partial detachment of nasal mucous membrane leading to nasal bleedingcan occur after blunt trauma to head even without direct involvement of nose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u="sng"/>
              <a:t>EYES &amp; EARS</a:t>
            </a:r>
          </a:p>
        </p:txBody>
      </p:sp>
      <p:sp>
        <p:nvSpPr>
          <p:cNvPr id="33795" name="Rectangle 3"/>
          <p:cNvSpPr>
            <a:spLocks noGrp="1" noChangeArrowheads="1"/>
          </p:cNvSpPr>
          <p:nvPr>
            <p:ph type="body" sz="half" idx="1"/>
          </p:nvPr>
        </p:nvSpPr>
        <p:spPr>
          <a:xfrm>
            <a:off x="457200" y="1719263"/>
            <a:ext cx="3581400" cy="4411662"/>
          </a:xfrm>
        </p:spPr>
        <p:txBody>
          <a:bodyPr/>
          <a:lstStyle/>
          <a:p>
            <a:r>
              <a:rPr lang="en-US" sz="2600">
                <a:latin typeface="Times New Roman" pitchFamily="18" charset="0"/>
              </a:rPr>
              <a:t>“Black eye”- Accumulation of blood around the eyeball and eyelids which manifests as darkish discolouration around the eyes</a:t>
            </a:r>
          </a:p>
          <a:p>
            <a:r>
              <a:rPr lang="en-US" sz="2600">
                <a:latin typeface="Times New Roman" pitchFamily="18" charset="0"/>
              </a:rPr>
              <a:t>Occurs directly from blunt trauma or as an ectopic bruise</a:t>
            </a:r>
          </a:p>
        </p:txBody>
      </p:sp>
      <p:pic>
        <p:nvPicPr>
          <p:cNvPr id="33798" name="Picture 6" descr="assault-black-eye"/>
          <p:cNvPicPr>
            <a:picLocks noChangeAspect="1" noChangeArrowheads="1"/>
          </p:cNvPicPr>
          <p:nvPr/>
        </p:nvPicPr>
        <p:blipFill>
          <a:blip r:embed="rId2"/>
          <a:srcRect/>
          <a:stretch>
            <a:fillRect/>
          </a:stretch>
        </p:blipFill>
        <p:spPr bwMode="auto">
          <a:xfrm>
            <a:off x="4114800" y="1752600"/>
            <a:ext cx="4876800" cy="42846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228600" y="304800"/>
            <a:ext cx="2971800" cy="4724400"/>
          </a:xfrm>
        </p:spPr>
        <p:txBody>
          <a:bodyPr/>
          <a:lstStyle/>
          <a:p>
            <a:r>
              <a:rPr lang="en-US" sz="2200" b="1">
                <a:solidFill>
                  <a:srgbClr val="35356D"/>
                </a:solidFill>
                <a:latin typeface="Times New Roman" pitchFamily="18" charset="0"/>
              </a:rPr>
              <a:t>Trauma can cause injury to</a:t>
            </a:r>
            <a:r>
              <a:rPr lang="en-US" sz="2200" b="1">
                <a:solidFill>
                  <a:srgbClr val="800000"/>
                </a:solidFill>
                <a:latin typeface="Times New Roman" pitchFamily="18" charset="0"/>
              </a:rPr>
              <a:t> cornea iris,lens and the retina or haemorrhage into the anterior chamber</a:t>
            </a:r>
          </a:p>
          <a:p>
            <a:endParaRPr lang="en-US" sz="2200" b="1">
              <a:solidFill>
                <a:srgbClr val="800000"/>
              </a:solidFill>
              <a:latin typeface="Times New Roman" pitchFamily="18" charset="0"/>
            </a:endParaRPr>
          </a:p>
          <a:p>
            <a:r>
              <a:rPr lang="en-US" sz="2200" b="1">
                <a:solidFill>
                  <a:srgbClr val="800000"/>
                </a:solidFill>
                <a:latin typeface="Times New Roman" pitchFamily="18" charset="0"/>
              </a:rPr>
              <a:t>Retinal detachment &amp; traumatic cataract can be sequelae of trauma</a:t>
            </a:r>
          </a:p>
        </p:txBody>
      </p:sp>
      <p:sp>
        <p:nvSpPr>
          <p:cNvPr id="35849" name="Rectangle 9"/>
          <p:cNvSpPr>
            <a:spLocks noGrp="1" noChangeArrowheads="1"/>
          </p:cNvSpPr>
          <p:nvPr>
            <p:ph sz="half" idx="2"/>
          </p:nvPr>
        </p:nvSpPr>
        <p:spPr>
          <a:xfrm>
            <a:off x="228600" y="4953000"/>
            <a:ext cx="8534400" cy="1749425"/>
          </a:xfrm>
        </p:spPr>
        <p:txBody>
          <a:bodyPr/>
          <a:lstStyle/>
          <a:p>
            <a:r>
              <a:rPr lang="en-US" sz="2600">
                <a:latin typeface="Times New Roman" pitchFamily="18" charset="0"/>
              </a:rPr>
              <a:t>Penetrating injuries to the eyes can lead to evisceration</a:t>
            </a:r>
          </a:p>
          <a:p>
            <a:endParaRPr lang="en-US" sz="2600">
              <a:latin typeface="Times New Roman" pitchFamily="18" charset="0"/>
            </a:endParaRPr>
          </a:p>
          <a:p>
            <a:r>
              <a:rPr lang="en-US" sz="2600">
                <a:latin typeface="Times New Roman" pitchFamily="18" charset="0"/>
              </a:rPr>
              <a:t>Infections of eyeballs can spread to the brain and can lead to death bycavernous sinus thrombosis or meningitis</a:t>
            </a:r>
          </a:p>
        </p:txBody>
      </p:sp>
      <p:pic>
        <p:nvPicPr>
          <p:cNvPr id="35847" name="Picture 7" descr="eyeDiagram"/>
          <p:cNvPicPr>
            <a:picLocks noChangeAspect="1" noChangeArrowheads="1"/>
          </p:cNvPicPr>
          <p:nvPr/>
        </p:nvPicPr>
        <p:blipFill>
          <a:blip r:embed="rId2"/>
          <a:srcRect/>
          <a:stretch>
            <a:fillRect/>
          </a:stretch>
        </p:blipFill>
        <p:spPr bwMode="auto">
          <a:xfrm>
            <a:off x="3124200" y="152400"/>
            <a:ext cx="5886450" cy="47640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1"/>
          </p:nvPr>
        </p:nvSpPr>
        <p:spPr>
          <a:xfrm>
            <a:off x="457200" y="381000"/>
            <a:ext cx="3810000" cy="6248400"/>
          </a:xfrm>
        </p:spPr>
        <p:txBody>
          <a:bodyPr/>
          <a:lstStyle/>
          <a:p>
            <a:r>
              <a:rPr lang="en-US" sz="2200">
                <a:latin typeface="Times New Roman" pitchFamily="18" charset="0"/>
              </a:rPr>
              <a:t>Injury leading to permanent loss of vision of either eye or loss of hearing of either ear constitutes grievous hurt</a:t>
            </a:r>
          </a:p>
          <a:p>
            <a:r>
              <a:rPr lang="en-US" sz="2200">
                <a:latin typeface="Times New Roman" pitchFamily="18" charset="0"/>
              </a:rPr>
              <a:t>Ears can be cut orchopped off or bitten away as an act of revenge or to forcibly remove earrings</a:t>
            </a:r>
          </a:p>
          <a:p>
            <a:r>
              <a:rPr lang="en-US" sz="2200">
                <a:latin typeface="Times New Roman" pitchFamily="18" charset="0"/>
              </a:rPr>
              <a:t>Abrasions ,contusions or lacerations can occur to one or both ears,from accidents of different kinds</a:t>
            </a:r>
          </a:p>
          <a:p>
            <a:r>
              <a:rPr lang="en-US" sz="2200">
                <a:latin typeface="Times New Roman" pitchFamily="18" charset="0"/>
              </a:rPr>
              <a:t>A hard blow to the ear can can rupture the tympanic membrane leading to deafness</a:t>
            </a:r>
          </a:p>
          <a:p>
            <a:endParaRPr lang="en-US" sz="2200"/>
          </a:p>
        </p:txBody>
      </p:sp>
      <p:sp>
        <p:nvSpPr>
          <p:cNvPr id="38917" name="Rectangle 5"/>
          <p:cNvSpPr>
            <a:spLocks noGrp="1" noChangeArrowheads="1"/>
          </p:cNvSpPr>
          <p:nvPr>
            <p:ph sz="half" idx="2"/>
          </p:nvPr>
        </p:nvSpPr>
        <p:spPr/>
        <p:txBody>
          <a:bodyPr/>
          <a:lstStyle/>
          <a:p>
            <a:endParaRPr lang="en-US" sz="2200"/>
          </a:p>
        </p:txBody>
      </p:sp>
      <p:pic>
        <p:nvPicPr>
          <p:cNvPr id="38919" name="Picture 7" descr="571668799_ee6b7c3ec3"/>
          <p:cNvPicPr>
            <a:picLocks noChangeAspect="1" noChangeArrowheads="1"/>
          </p:cNvPicPr>
          <p:nvPr/>
        </p:nvPicPr>
        <p:blipFill>
          <a:blip r:embed="rId2"/>
          <a:srcRect/>
          <a:stretch>
            <a:fillRect/>
          </a:stretch>
        </p:blipFill>
        <p:spPr bwMode="auto">
          <a:xfrm>
            <a:off x="4267200" y="1752600"/>
            <a:ext cx="4724400" cy="4314825"/>
          </a:xfrm>
          <a:prstGeom prst="rect">
            <a:avLst/>
          </a:prstGeom>
          <a:noFill/>
        </p:spPr>
      </p:pic>
      <p:sp>
        <p:nvSpPr>
          <p:cNvPr id="38920" name="Text Box 8"/>
          <p:cNvSpPr txBox="1">
            <a:spLocks noChangeArrowheads="1"/>
          </p:cNvSpPr>
          <p:nvPr/>
        </p:nvSpPr>
        <p:spPr bwMode="auto">
          <a:xfrm>
            <a:off x="5562600" y="914400"/>
            <a:ext cx="1841500" cy="579438"/>
          </a:xfrm>
          <a:prstGeom prst="rect">
            <a:avLst/>
          </a:prstGeom>
          <a:noFill/>
          <a:ln w="12700" cap="sq">
            <a:noFill/>
            <a:miter lim="800000"/>
            <a:headEnd type="none" w="sm" len="sm"/>
            <a:tailEnd type="none" w="sm" len="sm"/>
          </a:ln>
          <a:effectLst/>
        </p:spPr>
        <p:txBody>
          <a:bodyPr wrap="none">
            <a:spAutoFit/>
          </a:bodyPr>
          <a:lstStyle/>
          <a:p>
            <a:r>
              <a:rPr lang="en-US" sz="3200" u="sng">
                <a:solidFill>
                  <a:srgbClr val="6600CC"/>
                </a:solidFill>
                <a:latin typeface="Times New Roman" pitchFamily="18" charset="0"/>
              </a:rPr>
              <a:t>Ear Injury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u="sng"/>
              <a:t>CHEEK</a:t>
            </a:r>
          </a:p>
        </p:txBody>
      </p:sp>
      <p:sp>
        <p:nvSpPr>
          <p:cNvPr id="40963" name="Rectangle 3"/>
          <p:cNvSpPr>
            <a:spLocks noGrp="1" noChangeArrowheads="1"/>
          </p:cNvSpPr>
          <p:nvPr>
            <p:ph type="body" sz="half" idx="1"/>
          </p:nvPr>
        </p:nvSpPr>
        <p:spPr>
          <a:xfrm>
            <a:off x="304800" y="1371600"/>
            <a:ext cx="3352800" cy="5105400"/>
          </a:xfrm>
        </p:spPr>
        <p:txBody>
          <a:bodyPr/>
          <a:lstStyle/>
          <a:p>
            <a:pPr>
              <a:lnSpc>
                <a:spcPct val="90000"/>
              </a:lnSpc>
            </a:pPr>
            <a:r>
              <a:rPr lang="en-US" sz="2600">
                <a:latin typeface="Times New Roman" pitchFamily="18" charset="0"/>
              </a:rPr>
              <a:t>Abrasions contusions &amp; lacerations can occur from blunt trauma</a:t>
            </a:r>
          </a:p>
          <a:p>
            <a:pPr>
              <a:lnSpc>
                <a:spcPct val="90000"/>
              </a:lnSpc>
            </a:pPr>
            <a:r>
              <a:rPr lang="en-US" sz="2600">
                <a:latin typeface="Times New Roman" pitchFamily="18" charset="0"/>
              </a:rPr>
              <a:t>Malar bones can fracture from direct or indirect violence</a:t>
            </a:r>
          </a:p>
          <a:p>
            <a:pPr>
              <a:lnSpc>
                <a:spcPct val="90000"/>
              </a:lnSpc>
            </a:pPr>
            <a:r>
              <a:rPr lang="en-US" sz="2600">
                <a:latin typeface="Times New Roman" pitchFamily="18" charset="0"/>
              </a:rPr>
              <a:t>The fracture line in such cases is usually horizontal &amp; involvesthe posterior third of the malar skeleton</a:t>
            </a:r>
          </a:p>
        </p:txBody>
      </p:sp>
      <p:sp>
        <p:nvSpPr>
          <p:cNvPr id="40964" name="Rectangle 4"/>
          <p:cNvSpPr>
            <a:spLocks noGrp="1" noChangeArrowheads="1"/>
          </p:cNvSpPr>
          <p:nvPr>
            <p:ph sz="half" idx="2"/>
          </p:nvPr>
        </p:nvSpPr>
        <p:spPr>
          <a:xfrm>
            <a:off x="3962400" y="1719263"/>
            <a:ext cx="4724400" cy="4411662"/>
          </a:xfrm>
        </p:spPr>
        <p:txBody>
          <a:bodyPr/>
          <a:lstStyle/>
          <a:p>
            <a:pPr>
              <a:lnSpc>
                <a:spcPct val="90000"/>
              </a:lnSpc>
            </a:pPr>
            <a:r>
              <a:rPr lang="en-US" sz="2600">
                <a:latin typeface="Times New Roman" pitchFamily="18" charset="0"/>
              </a:rPr>
              <a:t>Bite marks can result from assault or from ‘love bite’</a:t>
            </a:r>
          </a:p>
          <a:p>
            <a:pPr>
              <a:lnSpc>
                <a:spcPct val="90000"/>
              </a:lnSpc>
            </a:pPr>
            <a:endParaRPr lang="en-US" sz="2600"/>
          </a:p>
        </p:txBody>
      </p:sp>
      <p:pic>
        <p:nvPicPr>
          <p:cNvPr id="40966" name="Picture 6" descr="Valerie%20Garcia%20Bitemark"/>
          <p:cNvPicPr>
            <a:picLocks noChangeAspect="1" noChangeArrowheads="1"/>
          </p:cNvPicPr>
          <p:nvPr/>
        </p:nvPicPr>
        <p:blipFill>
          <a:blip r:embed="rId2"/>
          <a:srcRect/>
          <a:stretch>
            <a:fillRect/>
          </a:stretch>
        </p:blipFill>
        <p:spPr bwMode="auto">
          <a:xfrm>
            <a:off x="3810000" y="2667000"/>
            <a:ext cx="5029200" cy="32940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7543800" cy="685800"/>
          </a:xfrm>
        </p:spPr>
        <p:txBody>
          <a:bodyPr/>
          <a:lstStyle/>
          <a:p>
            <a:pPr algn="ctr"/>
            <a:r>
              <a:rPr lang="en-US" u="sng"/>
              <a:t>JAWS</a:t>
            </a:r>
          </a:p>
        </p:txBody>
      </p:sp>
      <p:sp>
        <p:nvSpPr>
          <p:cNvPr id="43011" name="Rectangle 3"/>
          <p:cNvSpPr>
            <a:spLocks noGrp="1" noChangeArrowheads="1"/>
          </p:cNvSpPr>
          <p:nvPr>
            <p:ph type="body" sz="half" idx="1"/>
          </p:nvPr>
        </p:nvSpPr>
        <p:spPr>
          <a:xfrm>
            <a:off x="152400" y="914400"/>
            <a:ext cx="3276600" cy="5715000"/>
          </a:xfrm>
        </p:spPr>
        <p:txBody>
          <a:bodyPr/>
          <a:lstStyle/>
          <a:p>
            <a:pPr>
              <a:lnSpc>
                <a:spcPct val="90000"/>
              </a:lnSpc>
            </a:pPr>
            <a:r>
              <a:rPr lang="en-US" sz="2200" b="1">
                <a:latin typeface="Times New Roman" pitchFamily="18" charset="0"/>
              </a:rPr>
              <a:t>Fractures of mandible-commonly vertical- from direct trauma</a:t>
            </a:r>
          </a:p>
          <a:p>
            <a:pPr>
              <a:lnSpc>
                <a:spcPct val="90000"/>
              </a:lnSpc>
            </a:pPr>
            <a:r>
              <a:rPr lang="en-US" sz="2200" b="1">
                <a:latin typeface="Times New Roman" pitchFamily="18" charset="0"/>
              </a:rPr>
              <a:t>A blow to the point of chin – can cause aring fracture to the base of skull</a:t>
            </a:r>
          </a:p>
          <a:p>
            <a:pPr>
              <a:lnSpc>
                <a:spcPct val="90000"/>
              </a:lnSpc>
            </a:pPr>
            <a:r>
              <a:rPr lang="en-US" sz="2200" b="1">
                <a:latin typeface="Times New Roman" pitchFamily="18" charset="0"/>
              </a:rPr>
              <a:t>Blunt injury to the face can cause comminuted fracture of maxilla</a:t>
            </a:r>
          </a:p>
          <a:p>
            <a:pPr>
              <a:lnSpc>
                <a:spcPct val="90000"/>
              </a:lnSpc>
            </a:pPr>
            <a:r>
              <a:rPr lang="en-US" sz="2200" b="1">
                <a:latin typeface="Times New Roman" pitchFamily="18" charset="0"/>
              </a:rPr>
              <a:t>Blood and dislocated teeth from fracture of jaw bone may be ingested or inhaled causing death by choking</a:t>
            </a:r>
          </a:p>
        </p:txBody>
      </p:sp>
      <p:sp>
        <p:nvSpPr>
          <p:cNvPr id="43012" name="Rectangle 4"/>
          <p:cNvSpPr>
            <a:spLocks noGrp="1" noChangeArrowheads="1"/>
          </p:cNvSpPr>
          <p:nvPr>
            <p:ph sz="half" idx="2"/>
          </p:nvPr>
        </p:nvSpPr>
        <p:spPr/>
        <p:txBody>
          <a:bodyPr/>
          <a:lstStyle/>
          <a:p>
            <a:pPr>
              <a:lnSpc>
                <a:spcPct val="90000"/>
              </a:lnSpc>
            </a:pPr>
            <a:endParaRPr lang="en-US" sz="2200"/>
          </a:p>
        </p:txBody>
      </p:sp>
      <p:pic>
        <p:nvPicPr>
          <p:cNvPr id="43014" name="Picture 6" descr="cranium_front"/>
          <p:cNvPicPr>
            <a:picLocks noChangeAspect="1" noChangeArrowheads="1"/>
          </p:cNvPicPr>
          <p:nvPr/>
        </p:nvPicPr>
        <p:blipFill>
          <a:blip r:embed="rId2"/>
          <a:srcRect/>
          <a:stretch>
            <a:fillRect/>
          </a:stretch>
        </p:blipFill>
        <p:spPr bwMode="auto">
          <a:xfrm>
            <a:off x="3505200" y="1371600"/>
            <a:ext cx="5638800" cy="46196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7543800" cy="1295400"/>
          </a:xfrm>
        </p:spPr>
        <p:txBody>
          <a:bodyPr/>
          <a:lstStyle/>
          <a:p>
            <a:pPr algn="ctr"/>
            <a:r>
              <a:rPr lang="en-US" u="sng"/>
              <a:t>NECK</a:t>
            </a:r>
          </a:p>
        </p:txBody>
      </p:sp>
      <p:sp>
        <p:nvSpPr>
          <p:cNvPr id="45059" name="Rectangle 3"/>
          <p:cNvSpPr>
            <a:spLocks noGrp="1" noChangeArrowheads="1"/>
          </p:cNvSpPr>
          <p:nvPr>
            <p:ph type="body" sz="half" idx="1"/>
          </p:nvPr>
        </p:nvSpPr>
        <p:spPr>
          <a:xfrm>
            <a:off x="152400" y="1219200"/>
            <a:ext cx="4038600" cy="5181600"/>
          </a:xfrm>
        </p:spPr>
        <p:txBody>
          <a:bodyPr/>
          <a:lstStyle/>
          <a:p>
            <a:r>
              <a:rPr lang="en-US" sz="3200" b="1">
                <a:solidFill>
                  <a:srgbClr val="990000"/>
                </a:solidFill>
                <a:latin typeface="Times New Roman" pitchFamily="18" charset="0"/>
              </a:rPr>
              <a:t>Superficial wounds –not much bleeding</a:t>
            </a:r>
          </a:p>
          <a:p>
            <a:r>
              <a:rPr lang="en-US" sz="3200" b="1">
                <a:solidFill>
                  <a:srgbClr val="990000"/>
                </a:solidFill>
                <a:latin typeface="Times New Roman" pitchFamily="18" charset="0"/>
              </a:rPr>
              <a:t>Penetrating wounds, incised wounds and deep lacerations produce copious bleeding due to the severance of carotid &amp; jugular vessels</a:t>
            </a:r>
            <a:r>
              <a:rPr lang="en-US" sz="3200">
                <a:latin typeface="Times New Roman" pitchFamily="18" charset="0"/>
              </a:rPr>
              <a:t> </a:t>
            </a:r>
          </a:p>
          <a:p>
            <a:endParaRPr lang="en-US" sz="3200">
              <a:latin typeface="Times New Roman" pitchFamily="18" charset="0"/>
            </a:endParaRPr>
          </a:p>
        </p:txBody>
      </p:sp>
      <p:sp>
        <p:nvSpPr>
          <p:cNvPr id="45060" name="Rectangle 4"/>
          <p:cNvSpPr>
            <a:spLocks noGrp="1" noChangeArrowheads="1"/>
          </p:cNvSpPr>
          <p:nvPr>
            <p:ph sz="half" idx="2"/>
          </p:nvPr>
        </p:nvSpPr>
        <p:spPr/>
        <p:txBody>
          <a:bodyPr/>
          <a:lstStyle/>
          <a:p>
            <a:endParaRPr lang="en-US" sz="2600"/>
          </a:p>
        </p:txBody>
      </p:sp>
      <p:pic>
        <p:nvPicPr>
          <p:cNvPr id="45062" name="Picture 6" descr="anerior_neck_anatomy"/>
          <p:cNvPicPr>
            <a:picLocks noChangeAspect="1" noChangeArrowheads="1"/>
          </p:cNvPicPr>
          <p:nvPr/>
        </p:nvPicPr>
        <p:blipFill>
          <a:blip r:embed="rId2"/>
          <a:srcRect/>
          <a:stretch>
            <a:fillRect/>
          </a:stretch>
        </p:blipFill>
        <p:spPr bwMode="auto">
          <a:xfrm>
            <a:off x="4495800" y="1447800"/>
            <a:ext cx="4487863" cy="4724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09600" y="1600200"/>
            <a:ext cx="8077200" cy="4530725"/>
          </a:xfrm>
        </p:spPr>
        <p:txBody>
          <a:bodyPr/>
          <a:lstStyle/>
          <a:p>
            <a:r>
              <a:rPr lang="en-US">
                <a:latin typeface="Times New Roman" pitchFamily="18" charset="0"/>
              </a:rPr>
              <a:t>Mechanical Injuries can assume varying significance depending upon the location &amp; structure of organ involved</a:t>
            </a:r>
          </a:p>
          <a:p>
            <a:endParaRPr lang="en-US">
              <a:latin typeface="Times New Roman" pitchFamily="18" charset="0"/>
            </a:endParaRPr>
          </a:p>
          <a:p>
            <a:r>
              <a:rPr lang="en-US">
                <a:latin typeface="Times New Roman" pitchFamily="18" charset="0"/>
              </a:rPr>
              <a:t>Let us discuss some common injuries in a region wise manner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               </a:t>
            </a:r>
          </a:p>
        </p:txBody>
      </p:sp>
      <p:sp>
        <p:nvSpPr>
          <p:cNvPr id="47107" name="Rectangle 3"/>
          <p:cNvSpPr>
            <a:spLocks noGrp="1" noChangeArrowheads="1"/>
          </p:cNvSpPr>
          <p:nvPr>
            <p:ph type="body" idx="1"/>
          </p:nvPr>
        </p:nvSpPr>
        <p:spPr>
          <a:xfrm>
            <a:off x="0" y="152400"/>
            <a:ext cx="8610600" cy="4411663"/>
          </a:xfrm>
        </p:spPr>
        <p:txBody>
          <a:bodyPr/>
          <a:lstStyle/>
          <a:p>
            <a:r>
              <a:rPr lang="en-US">
                <a:latin typeface="Times New Roman" pitchFamily="18" charset="0"/>
              </a:rPr>
              <a:t>Direct impact on hypopharynx can fracture the thyroid cartilage</a:t>
            </a:r>
          </a:p>
          <a:p>
            <a:r>
              <a:rPr lang="en-US">
                <a:latin typeface="Times New Roman" pitchFamily="18" charset="0"/>
              </a:rPr>
              <a:t>Hyoid bone fracture         blunt impacting force</a:t>
            </a:r>
          </a:p>
          <a:p>
            <a:r>
              <a:rPr lang="en-US">
                <a:latin typeface="Times New Roman" pitchFamily="18" charset="0"/>
              </a:rPr>
              <a:t>                                        blunt constricting force</a:t>
            </a:r>
          </a:p>
          <a:p>
            <a:r>
              <a:rPr lang="en-US">
                <a:latin typeface="Times New Roman" pitchFamily="18" charset="0"/>
              </a:rPr>
              <a:t>Scratch abrasions in the form of nail marks indicate throttling</a:t>
            </a:r>
          </a:p>
          <a:p>
            <a:r>
              <a:rPr lang="en-US">
                <a:latin typeface="Times New Roman" pitchFamily="18" charset="0"/>
              </a:rPr>
              <a:t>Pressure abrasions in the form of ligature mark indicates hanging or strangulation</a:t>
            </a:r>
          </a:p>
          <a:p>
            <a:endParaRPr lang="en-US">
              <a:latin typeface="Times New Roman" pitchFamily="18" charset="0"/>
            </a:endParaRPr>
          </a:p>
        </p:txBody>
      </p:sp>
      <p:sp>
        <p:nvSpPr>
          <p:cNvPr id="47111" name="Line 7"/>
          <p:cNvSpPr>
            <a:spLocks noChangeShapeType="1"/>
          </p:cNvSpPr>
          <p:nvPr/>
        </p:nvSpPr>
        <p:spPr bwMode="auto">
          <a:xfrm flipV="1">
            <a:off x="3505200" y="1447800"/>
            <a:ext cx="762000" cy="76200"/>
          </a:xfrm>
          <a:prstGeom prst="line">
            <a:avLst/>
          </a:prstGeom>
          <a:noFill/>
          <a:ln w="38100" cap="sq">
            <a:solidFill>
              <a:schemeClr val="tx1"/>
            </a:solidFill>
            <a:round/>
            <a:headEnd type="none" w="sm" len="sm"/>
            <a:tailEnd type="triangle" w="sm" len="sm"/>
          </a:ln>
          <a:effectLst/>
        </p:spPr>
        <p:txBody>
          <a:bodyPr/>
          <a:lstStyle/>
          <a:p>
            <a:endParaRPr lang="en-US"/>
          </a:p>
        </p:txBody>
      </p:sp>
      <p:sp>
        <p:nvSpPr>
          <p:cNvPr id="47113" name="Line 9"/>
          <p:cNvSpPr>
            <a:spLocks noChangeShapeType="1"/>
          </p:cNvSpPr>
          <p:nvPr/>
        </p:nvSpPr>
        <p:spPr bwMode="auto">
          <a:xfrm>
            <a:off x="3505200" y="1524000"/>
            <a:ext cx="762000" cy="533400"/>
          </a:xfrm>
          <a:prstGeom prst="line">
            <a:avLst/>
          </a:prstGeom>
          <a:noFill/>
          <a:ln w="38100" cap="sq">
            <a:solidFill>
              <a:schemeClr val="tx1"/>
            </a:solidFill>
            <a:round/>
            <a:headEnd type="diamond" w="med" len="med"/>
            <a:tailEnd type="triangle" w="med" len="med"/>
          </a:ln>
          <a:effectLst/>
        </p:spPr>
        <p:txBody>
          <a:bodyPr/>
          <a:lstStyle/>
          <a:p>
            <a:endParaRPr lang="en-US"/>
          </a:p>
        </p:txBody>
      </p:sp>
      <p:pic>
        <p:nvPicPr>
          <p:cNvPr id="47121" name="Picture 17" descr="hanging3"/>
          <p:cNvPicPr>
            <a:picLocks noChangeAspect="1" noChangeArrowheads="1"/>
          </p:cNvPicPr>
          <p:nvPr/>
        </p:nvPicPr>
        <p:blipFill>
          <a:blip r:embed="rId2"/>
          <a:srcRect/>
          <a:stretch>
            <a:fillRect/>
          </a:stretch>
        </p:blipFill>
        <p:spPr bwMode="auto">
          <a:xfrm>
            <a:off x="228600" y="4257675"/>
            <a:ext cx="3276600" cy="2408238"/>
          </a:xfrm>
          <a:prstGeom prst="rect">
            <a:avLst/>
          </a:prstGeom>
          <a:noFill/>
        </p:spPr>
      </p:pic>
      <p:sp>
        <p:nvSpPr>
          <p:cNvPr id="47123" name="Text Box 19"/>
          <p:cNvSpPr txBox="1">
            <a:spLocks noChangeArrowheads="1"/>
          </p:cNvSpPr>
          <p:nvPr/>
        </p:nvSpPr>
        <p:spPr bwMode="auto">
          <a:xfrm>
            <a:off x="3717925" y="4865688"/>
            <a:ext cx="4906963" cy="519112"/>
          </a:xfrm>
          <a:prstGeom prst="rect">
            <a:avLst/>
          </a:prstGeom>
          <a:noFill/>
          <a:ln w="12700" cap="sq">
            <a:noFill/>
            <a:miter lim="800000"/>
            <a:headEnd type="none" w="sm" len="sm"/>
            <a:tailEnd type="none" w="sm" len="sm"/>
          </a:ln>
          <a:effectLst/>
        </p:spPr>
        <p:txBody>
          <a:bodyPr wrap="none">
            <a:spAutoFit/>
          </a:bodyPr>
          <a:lstStyle/>
          <a:p>
            <a:r>
              <a:rPr lang="en-US" sz="2800" b="1" u="sng"/>
              <a:t>LIGATURE MARK ON NECK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228600"/>
            <a:ext cx="7772400" cy="1752600"/>
          </a:xfrm>
          <a:ln>
            <a:solidFill>
              <a:srgbClr val="800000"/>
            </a:solidFill>
          </a:ln>
        </p:spPr>
        <p:txBody>
          <a:bodyPr/>
          <a:lstStyle/>
          <a:p>
            <a:r>
              <a:rPr lang="en-US" sz="3200">
                <a:solidFill>
                  <a:srgbClr val="990000"/>
                </a:solidFill>
                <a:latin typeface="Times New Roman" pitchFamily="18" charset="0"/>
              </a:rPr>
              <a:t>A blow on the front of neck can precipitate vagal inhibition which can result in sudden unconsciousness or death</a:t>
            </a:r>
          </a:p>
        </p:txBody>
      </p:sp>
      <p:sp>
        <p:nvSpPr>
          <p:cNvPr id="48131" name="Rectangle 3"/>
          <p:cNvSpPr>
            <a:spLocks noGrp="1" noChangeArrowheads="1"/>
          </p:cNvSpPr>
          <p:nvPr>
            <p:ph type="body" idx="1"/>
          </p:nvPr>
        </p:nvSpPr>
        <p:spPr>
          <a:xfrm>
            <a:off x="228600" y="1912938"/>
            <a:ext cx="8915400" cy="4945062"/>
          </a:xfrm>
        </p:spPr>
        <p:txBody>
          <a:bodyPr/>
          <a:lstStyle/>
          <a:p>
            <a:r>
              <a:rPr lang="en-US" sz="3200">
                <a:latin typeface="Times New Roman" pitchFamily="18" charset="0"/>
              </a:rPr>
              <a:t>Injuries on larynx &amp; trachea can cause choking due to the blood</a:t>
            </a:r>
          </a:p>
          <a:p>
            <a:r>
              <a:rPr lang="en-US" sz="3200">
                <a:latin typeface="Times New Roman" pitchFamily="18" charset="0"/>
              </a:rPr>
              <a:t>Laryngeal oedema is another complication of trauma</a:t>
            </a:r>
          </a:p>
          <a:p>
            <a:r>
              <a:rPr lang="en-US" sz="3200">
                <a:latin typeface="Times New Roman" pitchFamily="18" charset="0"/>
              </a:rPr>
              <a:t>Incised wounds (Cut throat wounds) can be suicidal ,homicidal or accidental</a:t>
            </a:r>
          </a:p>
          <a:p>
            <a:r>
              <a:rPr lang="en-US" sz="3200">
                <a:latin typeface="Times New Roman" pitchFamily="18" charset="0"/>
              </a:rPr>
              <a:t>Air embolism can cause sudden death in cut throat wounds</a:t>
            </a:r>
          </a:p>
          <a:p>
            <a:endParaRPr lang="en-US" sz="3200">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228600"/>
            <a:ext cx="8229600" cy="5902325"/>
          </a:xfrm>
        </p:spPr>
        <p:txBody>
          <a:bodyPr/>
          <a:lstStyle/>
          <a:p>
            <a:pPr>
              <a:buFont typeface="Wingdings" pitchFamily="2" charset="2"/>
              <a:buChar char="v"/>
            </a:pPr>
            <a:r>
              <a:rPr lang="en-US" sz="2600">
                <a:solidFill>
                  <a:srgbClr val="6600CC"/>
                </a:solidFill>
                <a:latin typeface="Times New Roman" pitchFamily="18" charset="0"/>
              </a:rPr>
              <a:t>Air from wounded respiratory passages enters into the subcutaneous space </a:t>
            </a:r>
          </a:p>
          <a:p>
            <a:pPr>
              <a:buFont typeface="Wingdings" pitchFamily="2" charset="2"/>
              <a:buNone/>
            </a:pPr>
            <a:r>
              <a:rPr lang="en-US" sz="2600">
                <a:solidFill>
                  <a:srgbClr val="6600CC"/>
                </a:solidFill>
                <a:latin typeface="Times New Roman" pitchFamily="18" charset="0"/>
              </a:rPr>
              <a:t>    resulting in </a:t>
            </a:r>
            <a:r>
              <a:rPr lang="en-US" sz="2600" b="1" i="1">
                <a:solidFill>
                  <a:srgbClr val="6600CC"/>
                </a:solidFill>
                <a:latin typeface="Times New Roman" pitchFamily="18" charset="0"/>
              </a:rPr>
              <a:t>subcutaneous emphysema</a:t>
            </a:r>
            <a:r>
              <a:rPr lang="en-US" sz="2600">
                <a:solidFill>
                  <a:srgbClr val="6600CC"/>
                </a:solidFill>
                <a:latin typeface="Times New Roman" pitchFamily="18" charset="0"/>
              </a:rPr>
              <a:t>  which may dissect down to the mediastinum leading to </a:t>
            </a:r>
            <a:r>
              <a:rPr lang="en-US" sz="2600" b="1" i="1">
                <a:solidFill>
                  <a:srgbClr val="6600CC"/>
                </a:solidFill>
                <a:latin typeface="Times New Roman" pitchFamily="18" charset="0"/>
              </a:rPr>
              <a:t>mediastinal emphysema</a:t>
            </a:r>
            <a:r>
              <a:rPr lang="en-US" sz="2600">
                <a:solidFill>
                  <a:srgbClr val="6600CC"/>
                </a:solidFill>
                <a:latin typeface="Times New Roman" pitchFamily="18" charset="0"/>
              </a:rPr>
              <a:t> and subsequent respiratory obstruction</a:t>
            </a:r>
          </a:p>
          <a:p>
            <a:pPr>
              <a:buFont typeface="Wingdings" pitchFamily="2" charset="2"/>
              <a:buChar char="v"/>
            </a:pPr>
            <a:r>
              <a:rPr lang="en-US" sz="2600">
                <a:solidFill>
                  <a:srgbClr val="6600CC"/>
                </a:solidFill>
                <a:latin typeface="Times New Roman" pitchFamily="18" charset="0"/>
              </a:rPr>
              <a:t>The dome of pleura if penetrated through the neck can cause pneumothorax</a:t>
            </a:r>
          </a:p>
          <a:p>
            <a:pPr>
              <a:buFont typeface="Wingdings" pitchFamily="2" charset="2"/>
              <a:buChar char="v"/>
            </a:pPr>
            <a:r>
              <a:rPr lang="en-US" sz="2600">
                <a:solidFill>
                  <a:srgbClr val="6600CC"/>
                </a:solidFill>
                <a:latin typeface="Times New Roman" pitchFamily="18" charset="0"/>
              </a:rPr>
              <a:t>Aphonia &amp; hoarseness results if recurrent laryngeal nerve gets involved</a:t>
            </a:r>
          </a:p>
          <a:p>
            <a:pPr>
              <a:buFont typeface="Wingdings" pitchFamily="2" charset="2"/>
              <a:buChar char="v"/>
            </a:pPr>
            <a:r>
              <a:rPr lang="en-US" sz="2600">
                <a:solidFill>
                  <a:srgbClr val="6600CC"/>
                </a:solidFill>
                <a:latin typeface="Times New Roman" pitchFamily="18" charset="0"/>
              </a:rPr>
              <a:t>Injury to brachial plexus can cause loss of function of the arm or hand</a:t>
            </a:r>
          </a:p>
          <a:p>
            <a:pPr>
              <a:buFont typeface="Wingdings" pitchFamily="2" charset="2"/>
              <a:buChar char="v"/>
            </a:pPr>
            <a:r>
              <a:rPr lang="en-US" sz="2600" b="1">
                <a:solidFill>
                  <a:srgbClr val="990000"/>
                </a:solidFill>
                <a:latin typeface="Times New Roman" pitchFamily="18" charset="0"/>
              </a:rPr>
              <a:t>Speech is impossible</a:t>
            </a:r>
            <a:r>
              <a:rPr lang="en-US" sz="2600">
                <a:solidFill>
                  <a:srgbClr val="6600CC"/>
                </a:solidFill>
                <a:latin typeface="Times New Roman" pitchFamily="18" charset="0"/>
              </a:rPr>
              <a:t> in cases of open wounds of larynx &amp; trachea </a:t>
            </a:r>
            <a:r>
              <a:rPr lang="en-US" sz="2600" b="1">
                <a:solidFill>
                  <a:srgbClr val="990000"/>
                </a:solidFill>
                <a:latin typeface="Times New Roman" pitchFamily="18" charset="0"/>
              </a:rPr>
              <a:t>below the level of vocal cords</a:t>
            </a:r>
          </a:p>
          <a:p>
            <a:pPr>
              <a:buFont typeface="Wingdings" pitchFamily="2" charset="2"/>
              <a:buNone/>
            </a:pPr>
            <a:endParaRPr lang="en-US" sz="2600" b="1">
              <a:solidFill>
                <a:srgbClr val="6600CC"/>
              </a:solidFill>
              <a:latin typeface="Times New Roman" pitchFamily="18" charset="0"/>
            </a:endParaRPr>
          </a:p>
          <a:p>
            <a:pPr>
              <a:buFont typeface="Wingdings" pitchFamily="2" charset="2"/>
              <a:buNone/>
            </a:pPr>
            <a:endParaRPr lang="en-US" sz="2600">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en-US" u="sng"/>
              <a:t>CHEST</a:t>
            </a:r>
          </a:p>
        </p:txBody>
      </p:sp>
      <p:sp>
        <p:nvSpPr>
          <p:cNvPr id="50179" name="Rectangle 3"/>
          <p:cNvSpPr>
            <a:spLocks noGrp="1" noChangeArrowheads="1"/>
          </p:cNvSpPr>
          <p:nvPr>
            <p:ph type="body" sz="half" idx="1"/>
          </p:nvPr>
        </p:nvSpPr>
        <p:spPr>
          <a:xfrm>
            <a:off x="0" y="1447800"/>
            <a:ext cx="4876800" cy="4757738"/>
          </a:xfrm>
        </p:spPr>
        <p:txBody>
          <a:bodyPr/>
          <a:lstStyle/>
          <a:p>
            <a:pPr>
              <a:lnSpc>
                <a:spcPct val="80000"/>
              </a:lnSpc>
            </a:pPr>
            <a:r>
              <a:rPr lang="en-US" sz="2800">
                <a:latin typeface="Times New Roman" pitchFamily="18" charset="0"/>
              </a:rPr>
              <a:t>External &amp; internal injuries of neck often coexist,though this need not be the case always</a:t>
            </a:r>
          </a:p>
          <a:p>
            <a:pPr>
              <a:lnSpc>
                <a:spcPct val="80000"/>
              </a:lnSpc>
            </a:pPr>
            <a:endParaRPr lang="en-US" sz="2800">
              <a:latin typeface="Times New Roman" pitchFamily="18" charset="0"/>
            </a:endParaRPr>
          </a:p>
          <a:p>
            <a:pPr>
              <a:lnSpc>
                <a:spcPct val="80000"/>
              </a:lnSpc>
            </a:pPr>
            <a:r>
              <a:rPr lang="en-US" sz="2800">
                <a:latin typeface="Times New Roman" pitchFamily="18" charset="0"/>
              </a:rPr>
              <a:t>Impact of a considerable nature can give rise to alternate compression and decompression</a:t>
            </a:r>
          </a:p>
          <a:p>
            <a:pPr>
              <a:lnSpc>
                <a:spcPct val="80000"/>
              </a:lnSpc>
            </a:pPr>
            <a:endParaRPr lang="en-US" sz="2800">
              <a:latin typeface="Times New Roman" pitchFamily="18" charset="0"/>
            </a:endParaRPr>
          </a:p>
          <a:p>
            <a:pPr>
              <a:lnSpc>
                <a:spcPct val="80000"/>
              </a:lnSpc>
            </a:pPr>
            <a:r>
              <a:rPr lang="en-US" sz="2800">
                <a:latin typeface="Times New Roman" pitchFamily="18" charset="0"/>
              </a:rPr>
              <a:t>Leads to initial congestion followed by laceration and haemorrhage due to rupture of lung alveoli</a:t>
            </a:r>
          </a:p>
        </p:txBody>
      </p:sp>
      <p:sp>
        <p:nvSpPr>
          <p:cNvPr id="50182" name="Rectangle 6"/>
          <p:cNvSpPr>
            <a:spLocks noGrp="1" noChangeArrowheads="1"/>
          </p:cNvSpPr>
          <p:nvPr>
            <p:ph sz="quarter" idx="2"/>
          </p:nvPr>
        </p:nvSpPr>
        <p:spPr>
          <a:xfrm>
            <a:off x="6172200" y="2133600"/>
            <a:ext cx="2514600" cy="1714500"/>
          </a:xfrm>
        </p:spPr>
        <p:txBody>
          <a:bodyPr/>
          <a:lstStyle/>
          <a:p>
            <a:endParaRPr lang="en-US" sz="2100"/>
          </a:p>
        </p:txBody>
      </p:sp>
      <p:sp>
        <p:nvSpPr>
          <p:cNvPr id="50183" name="Rectangle 7"/>
          <p:cNvSpPr>
            <a:spLocks noGrp="1" noChangeArrowheads="1"/>
          </p:cNvSpPr>
          <p:nvPr>
            <p:ph sz="quarter" idx="3"/>
          </p:nvPr>
        </p:nvSpPr>
        <p:spPr>
          <a:xfrm>
            <a:off x="4953000" y="4419600"/>
            <a:ext cx="4038600" cy="2130425"/>
          </a:xfrm>
        </p:spPr>
        <p:txBody>
          <a:bodyPr/>
          <a:lstStyle/>
          <a:p>
            <a:r>
              <a:rPr lang="en-US" sz="2800">
                <a:latin typeface="Times New Roman" pitchFamily="18" charset="0"/>
              </a:rPr>
              <a:t>Injuries of the chest may be penetrating (open) or non- penetrating (closed)</a:t>
            </a:r>
          </a:p>
          <a:p>
            <a:endParaRPr lang="en-US" sz="2800">
              <a:latin typeface="Times New Roman" pitchFamily="18" charset="0"/>
            </a:endParaRPr>
          </a:p>
        </p:txBody>
      </p:sp>
      <p:pic>
        <p:nvPicPr>
          <p:cNvPr id="50185" name="Picture 9" descr="Chestcavitywound_000"/>
          <p:cNvPicPr>
            <a:picLocks noChangeAspect="1" noChangeArrowheads="1"/>
          </p:cNvPicPr>
          <p:nvPr/>
        </p:nvPicPr>
        <p:blipFill>
          <a:blip r:embed="rId2"/>
          <a:srcRect/>
          <a:stretch>
            <a:fillRect/>
          </a:stretch>
        </p:blipFill>
        <p:spPr bwMode="auto">
          <a:xfrm>
            <a:off x="5105400" y="1676400"/>
            <a:ext cx="3505200" cy="26320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US" u="sng"/>
              <a:t>CHEST WALL</a:t>
            </a:r>
          </a:p>
        </p:txBody>
      </p:sp>
      <p:sp>
        <p:nvSpPr>
          <p:cNvPr id="53251" name="Rectangle 3"/>
          <p:cNvSpPr>
            <a:spLocks noGrp="1" noChangeArrowheads="1"/>
          </p:cNvSpPr>
          <p:nvPr>
            <p:ph type="body" sz="half" idx="1"/>
          </p:nvPr>
        </p:nvSpPr>
        <p:spPr/>
        <p:txBody>
          <a:bodyPr/>
          <a:lstStyle/>
          <a:p>
            <a:pPr>
              <a:lnSpc>
                <a:spcPct val="90000"/>
              </a:lnSpc>
            </a:pPr>
            <a:r>
              <a:rPr lang="en-US" sz="2400" b="1">
                <a:latin typeface="Times New Roman" pitchFamily="18" charset="0"/>
              </a:rPr>
              <a:t>Rib fractures occur  in the region of maximum stretch</a:t>
            </a:r>
          </a:p>
          <a:p>
            <a:pPr>
              <a:lnSpc>
                <a:spcPct val="90000"/>
              </a:lnSpc>
            </a:pPr>
            <a:r>
              <a:rPr lang="en-US" sz="2400" b="1">
                <a:latin typeface="Times New Roman" pitchFamily="18" charset="0"/>
              </a:rPr>
              <a:t>AP compression of chest causes fractures in the mid-axillary line &amp; side to side compression causes fractures in the necks and costochondral junctions</a:t>
            </a:r>
          </a:p>
          <a:p>
            <a:pPr>
              <a:lnSpc>
                <a:spcPct val="90000"/>
              </a:lnSpc>
            </a:pPr>
            <a:r>
              <a:rPr lang="en-US" sz="2400" b="1">
                <a:latin typeface="Times New Roman" pitchFamily="18" charset="0"/>
              </a:rPr>
              <a:t>The 4</a:t>
            </a:r>
            <a:r>
              <a:rPr lang="en-US" sz="2400" b="1" baseline="30000">
                <a:latin typeface="Times New Roman" pitchFamily="18" charset="0"/>
              </a:rPr>
              <a:t>th</a:t>
            </a:r>
            <a:r>
              <a:rPr lang="en-US" sz="2400" b="1">
                <a:latin typeface="Times New Roman" pitchFamily="18" charset="0"/>
              </a:rPr>
              <a:t> &amp; 8</a:t>
            </a:r>
            <a:r>
              <a:rPr lang="en-US" sz="2400" b="1" baseline="30000">
                <a:latin typeface="Times New Roman" pitchFamily="18" charset="0"/>
              </a:rPr>
              <a:t>th</a:t>
            </a:r>
            <a:r>
              <a:rPr lang="en-US" sz="2400" b="1">
                <a:latin typeface="Times New Roman" pitchFamily="18" charset="0"/>
              </a:rPr>
              <a:t> ribs are the commonest ribs to fracture</a:t>
            </a:r>
          </a:p>
        </p:txBody>
      </p:sp>
      <p:pic>
        <p:nvPicPr>
          <p:cNvPr id="53253" name="Picture 5" descr="ribfxoldarrow"/>
          <p:cNvPicPr>
            <a:picLocks noGrp="1" noChangeAspect="1" noChangeArrowheads="1"/>
          </p:cNvPicPr>
          <p:nvPr>
            <p:ph sz="quarter" idx="2"/>
          </p:nvPr>
        </p:nvPicPr>
        <p:blipFill>
          <a:blip r:embed="rId2"/>
          <a:srcRect/>
          <a:stretch>
            <a:fillRect/>
          </a:stretch>
        </p:blipFill>
        <p:spPr>
          <a:xfrm>
            <a:off x="4572000" y="2438400"/>
            <a:ext cx="4191000" cy="2794000"/>
          </a:xfrm>
          <a:noFill/>
          <a:ln/>
        </p:spPr>
      </p:pic>
      <p:sp>
        <p:nvSpPr>
          <p:cNvPr id="53254" name="Rectangle 6"/>
          <p:cNvSpPr>
            <a:spLocks noGrp="1" noChangeArrowheads="1"/>
          </p:cNvSpPr>
          <p:nvPr>
            <p:ph sz="quarter" idx="3"/>
          </p:nvPr>
        </p:nvSpPr>
        <p:spPr>
          <a:xfrm>
            <a:off x="4495800" y="5257800"/>
            <a:ext cx="4191000" cy="1371600"/>
          </a:xfrm>
        </p:spPr>
        <p:txBody>
          <a:bodyPr/>
          <a:lstStyle/>
          <a:p>
            <a:r>
              <a:rPr lang="en-US" sz="2400" b="1">
                <a:latin typeface="Times New Roman" pitchFamily="18" charset="0"/>
              </a:rPr>
              <a:t>Localised blunt trauma with reasonable force can involve any rib at any site</a:t>
            </a:r>
          </a:p>
        </p:txBody>
      </p:sp>
      <p:sp>
        <p:nvSpPr>
          <p:cNvPr id="53255" name="Text Box 7"/>
          <p:cNvSpPr txBox="1">
            <a:spLocks noChangeArrowheads="1"/>
          </p:cNvSpPr>
          <p:nvPr/>
        </p:nvSpPr>
        <p:spPr bwMode="auto">
          <a:xfrm>
            <a:off x="5410200" y="1882775"/>
            <a:ext cx="2549525" cy="396875"/>
          </a:xfrm>
          <a:prstGeom prst="rect">
            <a:avLst/>
          </a:prstGeom>
          <a:noFill/>
          <a:ln w="12700" cap="sq">
            <a:noFill/>
            <a:miter lim="800000"/>
            <a:headEnd type="none" w="sm" len="sm"/>
            <a:tailEnd type="none" w="sm" len="sm"/>
          </a:ln>
          <a:effectLst/>
        </p:spPr>
        <p:txBody>
          <a:bodyPr wrap="none">
            <a:spAutoFit/>
          </a:bodyPr>
          <a:lstStyle/>
          <a:p>
            <a:r>
              <a:rPr lang="en-US" sz="2000" b="1" u="sng">
                <a:latin typeface="Times New Roman" pitchFamily="18" charset="0"/>
              </a:rPr>
              <a:t>Multiple rib fractures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6" name="Rectangle 14"/>
          <p:cNvSpPr>
            <a:spLocks noGrp="1" noChangeArrowheads="1"/>
          </p:cNvSpPr>
          <p:nvPr>
            <p:ph type="title"/>
          </p:nvPr>
        </p:nvSpPr>
        <p:spPr>
          <a:xfrm>
            <a:off x="381000" y="228600"/>
            <a:ext cx="7543800" cy="884238"/>
          </a:xfrm>
        </p:spPr>
        <p:txBody>
          <a:bodyPr/>
          <a:lstStyle/>
          <a:p>
            <a:r>
              <a:rPr lang="en-US" sz="2400">
                <a:solidFill>
                  <a:srgbClr val="990000"/>
                </a:solidFill>
                <a:latin typeface="Times New Roman" pitchFamily="18" charset="0"/>
              </a:rPr>
              <a:t>Multiple rib fractures can give rise to flail-chest or stove in chest with paradoxical respiration</a:t>
            </a:r>
          </a:p>
        </p:txBody>
      </p:sp>
      <p:sp>
        <p:nvSpPr>
          <p:cNvPr id="54287" name="Rectangle 15"/>
          <p:cNvSpPr>
            <a:spLocks noGrp="1" noChangeArrowheads="1"/>
          </p:cNvSpPr>
          <p:nvPr>
            <p:ph idx="1"/>
          </p:nvPr>
        </p:nvSpPr>
        <p:spPr/>
        <p:txBody>
          <a:bodyPr/>
          <a:lstStyle/>
          <a:p>
            <a:endParaRPr lang="en-US"/>
          </a:p>
        </p:txBody>
      </p:sp>
      <p:pic>
        <p:nvPicPr>
          <p:cNvPr id="54284" name="Picture 12" descr="\includegraphics[width=\linewidth ]{/home/kumasi/Desktop/primsurg-tex/vol-2/ch-65/fig/65-9.eps}"/>
          <p:cNvPicPr>
            <a:picLocks noChangeAspect="1" noChangeArrowheads="1"/>
          </p:cNvPicPr>
          <p:nvPr/>
        </p:nvPicPr>
        <p:blipFill>
          <a:blip r:embed="rId2"/>
          <a:srcRect/>
          <a:stretch>
            <a:fillRect/>
          </a:stretch>
        </p:blipFill>
        <p:spPr bwMode="auto">
          <a:xfrm>
            <a:off x="457200" y="1363663"/>
            <a:ext cx="7848600" cy="549433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685800" y="304800"/>
            <a:ext cx="7924800" cy="5826125"/>
          </a:xfrm>
        </p:spPr>
        <p:txBody>
          <a:bodyPr/>
          <a:lstStyle/>
          <a:p>
            <a:pPr>
              <a:lnSpc>
                <a:spcPct val="90000"/>
              </a:lnSpc>
            </a:pPr>
            <a:r>
              <a:rPr lang="en-US">
                <a:latin typeface="Times New Roman" pitchFamily="18" charset="0"/>
              </a:rPr>
              <a:t>Fractured ends of ribs sometimes project outwards or inwards causing injuries to the overlying or underlying membranes tissues muscles or organs</a:t>
            </a:r>
          </a:p>
          <a:p>
            <a:pPr>
              <a:lnSpc>
                <a:spcPct val="90000"/>
              </a:lnSpc>
            </a:pPr>
            <a:r>
              <a:rPr lang="en-US">
                <a:latin typeface="Times New Roman" pitchFamily="18" charset="0"/>
              </a:rPr>
              <a:t>Lacerated wounds involving chest wall &amp; parietal pleura can lead to open pneumothorax</a:t>
            </a:r>
          </a:p>
          <a:p>
            <a:pPr>
              <a:lnSpc>
                <a:spcPct val="90000"/>
              </a:lnSpc>
            </a:pPr>
            <a:r>
              <a:rPr lang="en-US">
                <a:latin typeface="Times New Roman" pitchFamily="18" charset="0"/>
              </a:rPr>
              <a:t>Osteoporosis ,osteomalacia and secondary malignancy are associated with fragility and easy fracture of ribs</a:t>
            </a:r>
          </a:p>
          <a:p>
            <a:pPr>
              <a:lnSpc>
                <a:spcPct val="90000"/>
              </a:lnSpc>
            </a:pPr>
            <a:r>
              <a:rPr lang="en-US">
                <a:latin typeface="Times New Roman" pitchFamily="18" charset="0"/>
              </a:rPr>
              <a:t>3</a:t>
            </a:r>
            <a:r>
              <a:rPr lang="en-US" baseline="30000">
                <a:latin typeface="Times New Roman" pitchFamily="18" charset="0"/>
              </a:rPr>
              <a:t>rd</a:t>
            </a:r>
            <a:r>
              <a:rPr lang="en-US">
                <a:latin typeface="Times New Roman" pitchFamily="18" charset="0"/>
              </a:rPr>
              <a:t> to 5</a:t>
            </a:r>
            <a:r>
              <a:rPr lang="en-US" baseline="30000">
                <a:latin typeface="Times New Roman" pitchFamily="18" charset="0"/>
              </a:rPr>
              <a:t>th</a:t>
            </a:r>
            <a:r>
              <a:rPr lang="en-US">
                <a:latin typeface="Times New Roman" pitchFamily="18" charset="0"/>
              </a:rPr>
              <a:t> ribs of left side are often involved in external cardiac massage</a:t>
            </a:r>
          </a:p>
          <a:p>
            <a:pPr>
              <a:lnSpc>
                <a:spcPct val="90000"/>
              </a:lnSpc>
            </a:pPr>
            <a:r>
              <a:rPr lang="en-US">
                <a:latin typeface="Times New Roman" pitchFamily="18" charset="0"/>
              </a:rPr>
              <a:t>They usually occur at costochondral junctions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228600" y="685800"/>
            <a:ext cx="8305800" cy="5673725"/>
          </a:xfrm>
        </p:spPr>
        <p:txBody>
          <a:bodyPr/>
          <a:lstStyle/>
          <a:p>
            <a:r>
              <a:rPr lang="en-US">
                <a:latin typeface="Times New Roman" pitchFamily="18" charset="0"/>
              </a:rPr>
              <a:t>Sternum does not fracture easily</a:t>
            </a:r>
          </a:p>
          <a:p>
            <a:r>
              <a:rPr lang="en-US">
                <a:latin typeface="Times New Roman" pitchFamily="18" charset="0"/>
              </a:rPr>
              <a:t>It can fracture from direct local force as in the case of an impact with the steering wheel of a vehicle in a collision accident</a:t>
            </a:r>
          </a:p>
          <a:p>
            <a:r>
              <a:rPr lang="en-US">
                <a:latin typeface="Times New Roman" pitchFamily="18" charset="0"/>
              </a:rPr>
              <a:t>Usually near the manubrio-sternal junction</a:t>
            </a:r>
          </a:p>
          <a:p>
            <a:r>
              <a:rPr lang="en-US">
                <a:latin typeface="Times New Roman" pitchFamily="18" charset="0"/>
              </a:rPr>
              <a:t>Usually the fractures are transverse</a:t>
            </a:r>
          </a:p>
          <a:p>
            <a:r>
              <a:rPr lang="en-US">
                <a:latin typeface="Times New Roman" pitchFamily="18" charset="0"/>
              </a:rPr>
              <a:t>Severe blows on the chest wall may produce concussion of the chest ,shock and even deatheven in the absence of structural damage to viscera</a:t>
            </a:r>
          </a:p>
          <a:p>
            <a:r>
              <a:rPr lang="en-US">
                <a:latin typeface="Times New Roman" pitchFamily="18" charset="0"/>
              </a:rPr>
              <a:t>Breasts are common sites for wounds originating from a sexual act eg nail marks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US" u="sng"/>
              <a:t>LUNGS &amp; HEART</a:t>
            </a:r>
          </a:p>
        </p:txBody>
      </p:sp>
      <p:sp>
        <p:nvSpPr>
          <p:cNvPr id="64520" name="Rectangle 8"/>
          <p:cNvSpPr>
            <a:spLocks noGrp="1" noChangeArrowheads="1"/>
          </p:cNvSpPr>
          <p:nvPr>
            <p:ph type="body" sz="half" idx="1"/>
          </p:nvPr>
        </p:nvSpPr>
        <p:spPr>
          <a:xfrm>
            <a:off x="381000" y="1447800"/>
            <a:ext cx="4419600" cy="4724400"/>
          </a:xfrm>
          <a:ln>
            <a:solidFill>
              <a:srgbClr val="800000"/>
            </a:solidFill>
          </a:ln>
        </p:spPr>
        <p:txBody>
          <a:bodyPr/>
          <a:lstStyle/>
          <a:p>
            <a:r>
              <a:rPr lang="en-US" sz="2400" b="1">
                <a:latin typeface="Times New Roman" pitchFamily="18" charset="0"/>
              </a:rPr>
              <a:t>Get injured by blunt or penetrating forces</a:t>
            </a:r>
          </a:p>
          <a:p>
            <a:r>
              <a:rPr lang="en-US" sz="2400" b="1">
                <a:latin typeface="Times New Roman" pitchFamily="18" charset="0"/>
              </a:rPr>
              <a:t>Especially susceptible to contusions or lacerations</a:t>
            </a:r>
          </a:p>
          <a:p>
            <a:r>
              <a:rPr lang="en-US" sz="2400" b="1">
                <a:latin typeface="Times New Roman" pitchFamily="18" charset="0"/>
              </a:rPr>
              <a:t>Traumatic cavitation of lungs </a:t>
            </a:r>
          </a:p>
          <a:p>
            <a:r>
              <a:rPr lang="en-US" sz="2400" b="1">
                <a:latin typeface="Times New Roman" pitchFamily="18" charset="0"/>
              </a:rPr>
              <a:t>Injury to lungs result in pneumothorax,haemothorax,haemopneumothorax,interstitial &amp; subcutaneous emphysema,etc</a:t>
            </a:r>
          </a:p>
          <a:p>
            <a:r>
              <a:rPr lang="en-US" sz="2400" b="1">
                <a:latin typeface="Times New Roman" pitchFamily="18" charset="0"/>
              </a:rPr>
              <a:t>An injured lung may collapse</a:t>
            </a:r>
          </a:p>
          <a:p>
            <a:endParaRPr lang="en-US" sz="2400" b="1">
              <a:latin typeface="Times New Roman" pitchFamily="18" charset="0"/>
            </a:endParaRPr>
          </a:p>
        </p:txBody>
      </p:sp>
      <p:sp>
        <p:nvSpPr>
          <p:cNvPr id="64521" name="Rectangle 9"/>
          <p:cNvSpPr>
            <a:spLocks noGrp="1" noChangeArrowheads="1"/>
          </p:cNvSpPr>
          <p:nvPr>
            <p:ph sz="half" idx="2"/>
          </p:nvPr>
        </p:nvSpPr>
        <p:spPr>
          <a:xfrm>
            <a:off x="4953000" y="1524000"/>
            <a:ext cx="3733800" cy="4411663"/>
          </a:xfrm>
        </p:spPr>
        <p:txBody>
          <a:bodyPr/>
          <a:lstStyle/>
          <a:p>
            <a:endParaRPr lang="en-US" sz="2200"/>
          </a:p>
        </p:txBody>
      </p:sp>
      <p:pic>
        <p:nvPicPr>
          <p:cNvPr id="64523" name="Picture 11" descr="atelectases"/>
          <p:cNvPicPr>
            <a:picLocks noChangeAspect="1" noChangeArrowheads="1"/>
          </p:cNvPicPr>
          <p:nvPr/>
        </p:nvPicPr>
        <p:blipFill>
          <a:blip r:embed="rId2"/>
          <a:srcRect/>
          <a:stretch>
            <a:fillRect/>
          </a:stretch>
        </p:blipFill>
        <p:spPr bwMode="auto">
          <a:xfrm>
            <a:off x="4876800" y="1981200"/>
            <a:ext cx="4267200" cy="3535363"/>
          </a:xfrm>
          <a:prstGeom prst="rect">
            <a:avLst/>
          </a:prstGeom>
          <a:noFill/>
          <a:ln w="9525">
            <a:solidFill>
              <a:srgbClr val="80000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r>
              <a:rPr lang="en-US" u="sng">
                <a:solidFill>
                  <a:srgbClr val="990000"/>
                </a:solidFill>
              </a:rPr>
              <a:t>Heart</a:t>
            </a:r>
          </a:p>
        </p:txBody>
      </p:sp>
      <p:sp>
        <p:nvSpPr>
          <p:cNvPr id="66563" name="Rectangle 3"/>
          <p:cNvSpPr>
            <a:spLocks noGrp="1" noChangeArrowheads="1"/>
          </p:cNvSpPr>
          <p:nvPr>
            <p:ph type="body" sz="half" idx="1"/>
          </p:nvPr>
        </p:nvSpPr>
        <p:spPr>
          <a:xfrm>
            <a:off x="304800" y="1676400"/>
            <a:ext cx="4114800" cy="4343400"/>
          </a:xfrm>
          <a:ln>
            <a:solidFill>
              <a:srgbClr val="800000"/>
            </a:solidFill>
          </a:ln>
        </p:spPr>
        <p:txBody>
          <a:bodyPr/>
          <a:lstStyle/>
          <a:p>
            <a:r>
              <a:rPr lang="en-US" sz="2200" b="1">
                <a:latin typeface="Times New Roman" pitchFamily="18" charset="0"/>
              </a:rPr>
              <a:t>The right ventricle is more prone to injuries, since it forms major part of the anterior surface of the heart</a:t>
            </a:r>
          </a:p>
          <a:p>
            <a:endParaRPr lang="en-US" sz="2200" b="1">
              <a:latin typeface="Times New Roman" pitchFamily="18" charset="0"/>
            </a:endParaRPr>
          </a:p>
          <a:p>
            <a:r>
              <a:rPr lang="en-US" sz="2200" b="1">
                <a:latin typeface="Times New Roman" pitchFamily="18" charset="0"/>
              </a:rPr>
              <a:t>If the injury is obliquely placed bleeding is less</a:t>
            </a:r>
          </a:p>
          <a:p>
            <a:endParaRPr lang="en-US" sz="2200" b="1">
              <a:latin typeface="Times New Roman" pitchFamily="18" charset="0"/>
            </a:endParaRPr>
          </a:p>
          <a:p>
            <a:r>
              <a:rPr lang="en-US" sz="2200" b="1">
                <a:latin typeface="Times New Roman" pitchFamily="18" charset="0"/>
              </a:rPr>
              <a:t>Penetrating injuries lead to haemopericardium and subsequent haemothorax</a:t>
            </a:r>
          </a:p>
        </p:txBody>
      </p:sp>
      <p:sp>
        <p:nvSpPr>
          <p:cNvPr id="66568" name="Rectangle 8"/>
          <p:cNvSpPr>
            <a:spLocks noGrp="1" noChangeArrowheads="1"/>
          </p:cNvSpPr>
          <p:nvPr>
            <p:ph type="body" sz="half" idx="2"/>
          </p:nvPr>
        </p:nvSpPr>
        <p:spPr>
          <a:xfrm>
            <a:off x="4572000" y="1676400"/>
            <a:ext cx="4114800" cy="4378325"/>
          </a:xfrm>
          <a:ln>
            <a:solidFill>
              <a:srgbClr val="800000"/>
            </a:solidFill>
          </a:ln>
        </p:spPr>
        <p:txBody>
          <a:bodyPr/>
          <a:lstStyle/>
          <a:p>
            <a:r>
              <a:rPr lang="en-US" sz="2200" b="1">
                <a:latin typeface="Times New Roman" pitchFamily="18" charset="0"/>
              </a:rPr>
              <a:t>Blunt injuries cause the pericardium to remain intact but the heart may rupture leading to development of haemopericardium</a:t>
            </a:r>
          </a:p>
          <a:p>
            <a:r>
              <a:rPr lang="en-US" sz="2200" b="1">
                <a:latin typeface="Times New Roman" pitchFamily="18" charset="0"/>
              </a:rPr>
              <a:t>Rupture of the heart is more common in young individuals</a:t>
            </a:r>
          </a:p>
          <a:p>
            <a:r>
              <a:rPr lang="en-US" sz="2200" b="1">
                <a:latin typeface="Times New Roman" pitchFamily="18" charset="0"/>
              </a:rPr>
              <a:t>Rapid accumulation of 250-350cc of blood can lead to cardiac tamponade</a:t>
            </a:r>
          </a:p>
          <a:p>
            <a:r>
              <a:rPr lang="en-US" sz="2200" b="1">
                <a:latin typeface="Times New Roman" pitchFamily="18" charset="0"/>
              </a:rPr>
              <a:t>Right atrium is cmmonly involved in traumatic rupture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u="sng">
                <a:solidFill>
                  <a:schemeClr val="tx1"/>
                </a:solidFill>
              </a:rPr>
              <a:t>HEAD</a:t>
            </a:r>
          </a:p>
        </p:txBody>
      </p:sp>
      <p:sp>
        <p:nvSpPr>
          <p:cNvPr id="18435" name="Rectangle 3"/>
          <p:cNvSpPr>
            <a:spLocks noGrp="1" noChangeArrowheads="1"/>
          </p:cNvSpPr>
          <p:nvPr>
            <p:ph type="body" idx="1"/>
          </p:nvPr>
        </p:nvSpPr>
        <p:spPr/>
        <p:txBody>
          <a:bodyPr/>
          <a:lstStyle/>
          <a:p>
            <a:r>
              <a:rPr lang="en-US"/>
              <a:t>Mechanical force can injure-</a:t>
            </a:r>
          </a:p>
          <a:p>
            <a:pPr>
              <a:buFont typeface="Wingdings" pitchFamily="2" charset="2"/>
              <a:buChar char="Ø"/>
            </a:pPr>
            <a:r>
              <a:rPr lang="en-US"/>
              <a:t>Scalp</a:t>
            </a:r>
          </a:p>
          <a:p>
            <a:pPr>
              <a:buFont typeface="Wingdings" pitchFamily="2" charset="2"/>
              <a:buChar char="Ø"/>
            </a:pPr>
            <a:r>
              <a:rPr lang="en-US">
                <a:solidFill>
                  <a:srgbClr val="35356D"/>
                </a:solidFill>
              </a:rPr>
              <a:t>Skull</a:t>
            </a:r>
          </a:p>
          <a:p>
            <a:pPr>
              <a:buFont typeface="Wingdings" pitchFamily="2" charset="2"/>
              <a:buChar char="Ø"/>
            </a:pPr>
            <a:r>
              <a:rPr lang="en-US">
                <a:solidFill>
                  <a:srgbClr val="990000"/>
                </a:solidFill>
              </a:rPr>
              <a:t>Meninges</a:t>
            </a:r>
          </a:p>
          <a:p>
            <a:pPr>
              <a:buFont typeface="Wingdings" pitchFamily="2" charset="2"/>
              <a:buChar char="Ø"/>
            </a:pPr>
            <a:r>
              <a:rPr lang="en-US">
                <a:solidFill>
                  <a:srgbClr val="CC00FF"/>
                </a:solidFill>
              </a:rPr>
              <a:t>Brain </a:t>
            </a:r>
          </a:p>
          <a:p>
            <a:pPr>
              <a:buFont typeface="Wingdings" pitchFamily="2" charset="2"/>
              <a:buChar char="Ø"/>
            </a:pPr>
            <a:r>
              <a:rPr lang="en-US">
                <a:solidFill>
                  <a:srgbClr val="990000"/>
                </a:solidFill>
              </a:rPr>
              <a:t>Or related vessels</a:t>
            </a:r>
          </a:p>
          <a:p>
            <a:pPr>
              <a:buFont typeface="Wingdings" pitchFamily="2" charset="2"/>
              <a:buChar char="à"/>
            </a:pPr>
            <a:r>
              <a:rPr lang="en-US">
                <a:solidFill>
                  <a:schemeClr val="tx2"/>
                </a:solidFill>
              </a:rPr>
              <a:t>Separately or in combination</a:t>
            </a:r>
          </a:p>
          <a:p>
            <a:pPr>
              <a:buFont typeface="Wingdings" pitchFamily="2" charset="2"/>
              <a:buChar char="Ø"/>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4495800" y="152400"/>
            <a:ext cx="4038600" cy="1295400"/>
          </a:xfrm>
        </p:spPr>
        <p:txBody>
          <a:bodyPr/>
          <a:lstStyle/>
          <a:p>
            <a:r>
              <a:rPr lang="en-US" sz="2800" u="sng">
                <a:solidFill>
                  <a:srgbClr val="990000"/>
                </a:solidFill>
              </a:rPr>
              <a:t>Cardiac tamponade</a:t>
            </a:r>
          </a:p>
        </p:txBody>
      </p:sp>
      <p:sp>
        <p:nvSpPr>
          <p:cNvPr id="69637" name="Rectangle 5"/>
          <p:cNvSpPr>
            <a:spLocks noGrp="1" noChangeArrowheads="1"/>
          </p:cNvSpPr>
          <p:nvPr>
            <p:ph type="body" sz="half" idx="1"/>
          </p:nvPr>
        </p:nvSpPr>
        <p:spPr>
          <a:xfrm>
            <a:off x="381000" y="1066800"/>
            <a:ext cx="4114800" cy="5064125"/>
          </a:xfrm>
        </p:spPr>
        <p:txBody>
          <a:bodyPr/>
          <a:lstStyle/>
          <a:p>
            <a:pPr>
              <a:lnSpc>
                <a:spcPct val="90000"/>
              </a:lnSpc>
            </a:pPr>
            <a:r>
              <a:rPr lang="en-US" sz="2200">
                <a:latin typeface="Times New Roman" pitchFamily="18" charset="0"/>
              </a:rPr>
              <a:t>Progressive limiting of the pumping action of heart and eventual cardiac arrest is called </a:t>
            </a:r>
            <a:r>
              <a:rPr lang="en-US" sz="2200" b="1" i="1" u="sng">
                <a:solidFill>
                  <a:srgbClr val="990000"/>
                </a:solidFill>
                <a:latin typeface="Times New Roman" pitchFamily="18" charset="0"/>
              </a:rPr>
              <a:t>cardiac tamponade</a:t>
            </a:r>
          </a:p>
          <a:p>
            <a:pPr>
              <a:lnSpc>
                <a:spcPct val="90000"/>
              </a:lnSpc>
            </a:pPr>
            <a:r>
              <a:rPr lang="en-US" sz="2200">
                <a:latin typeface="Times New Roman" pitchFamily="18" charset="0"/>
              </a:rPr>
              <a:t>In the old blunt injuries can precipitate MI</a:t>
            </a:r>
          </a:p>
          <a:p>
            <a:pPr>
              <a:lnSpc>
                <a:spcPct val="90000"/>
              </a:lnSpc>
            </a:pPr>
            <a:r>
              <a:rPr lang="en-US" sz="2200">
                <a:latin typeface="Times New Roman" pitchFamily="18" charset="0"/>
              </a:rPr>
              <a:t>A diseased heart can rupture with even trivial trauma</a:t>
            </a:r>
          </a:p>
          <a:p>
            <a:pPr>
              <a:lnSpc>
                <a:spcPct val="90000"/>
              </a:lnSpc>
            </a:pPr>
            <a:r>
              <a:rPr lang="en-US" sz="2200">
                <a:latin typeface="Times New Roman" pitchFamily="18" charset="0"/>
              </a:rPr>
              <a:t>Blunt injuries can cause contusion of heart walls septae,and papillary muscles</a:t>
            </a:r>
          </a:p>
          <a:p>
            <a:pPr>
              <a:lnSpc>
                <a:spcPct val="90000"/>
              </a:lnSpc>
            </a:pPr>
            <a:r>
              <a:rPr lang="en-US" sz="2200">
                <a:latin typeface="Times New Roman" pitchFamily="18" charset="0"/>
              </a:rPr>
              <a:t>In case of pericardial tear a portion of heart can herniate through it and get compressed- </a:t>
            </a:r>
            <a:r>
              <a:rPr lang="en-US" sz="2200" b="1" i="1" u="sng">
                <a:solidFill>
                  <a:srgbClr val="990000"/>
                </a:solidFill>
                <a:latin typeface="Times New Roman" pitchFamily="18" charset="0"/>
              </a:rPr>
              <a:t>strangulation of the heart</a:t>
            </a:r>
          </a:p>
        </p:txBody>
      </p:sp>
      <p:pic>
        <p:nvPicPr>
          <p:cNvPr id="69639" name="Picture 7" descr="getimage"/>
          <p:cNvPicPr>
            <a:picLocks noGrp="1" noChangeAspect="1" noChangeArrowheads="1"/>
          </p:cNvPicPr>
          <p:nvPr>
            <p:ph sz="half" idx="2"/>
          </p:nvPr>
        </p:nvPicPr>
        <p:blipFill>
          <a:blip r:embed="rId2"/>
          <a:srcRect/>
          <a:stretch>
            <a:fillRect/>
          </a:stretch>
        </p:blipFill>
        <p:spPr>
          <a:xfrm>
            <a:off x="4918075" y="1600200"/>
            <a:ext cx="3168650" cy="4267200"/>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152400" y="381000"/>
            <a:ext cx="8229600" cy="6324600"/>
          </a:xfrm>
          <a:ln>
            <a:solidFill>
              <a:srgbClr val="990000"/>
            </a:solidFill>
          </a:ln>
        </p:spPr>
        <p:txBody>
          <a:bodyPr/>
          <a:lstStyle/>
          <a:p>
            <a:r>
              <a:rPr lang="en-US" b="1">
                <a:latin typeface="Times New Roman" pitchFamily="18" charset="0"/>
              </a:rPr>
              <a:t>Oesophagus, trachea ,bronchi bronchioles aorta, venacavae, and pulmonary arteries can be injured by blunt or penetrating trauma</a:t>
            </a:r>
          </a:p>
          <a:p>
            <a:r>
              <a:rPr lang="en-US" b="1">
                <a:latin typeface="Times New Roman" pitchFamily="18" charset="0"/>
              </a:rPr>
              <a:t>Rupture of aorta usually occurs at the junction of the arch with the descending part</a:t>
            </a:r>
          </a:p>
          <a:p>
            <a:r>
              <a:rPr lang="en-US" b="1">
                <a:latin typeface="Times New Roman" pitchFamily="18" charset="0"/>
              </a:rPr>
              <a:t>Ruptures of oesophagus usually occur in the form of longitudinal splits</a:t>
            </a:r>
          </a:p>
          <a:p>
            <a:r>
              <a:rPr lang="en-US" b="1">
                <a:latin typeface="Times New Roman" pitchFamily="18" charset="0"/>
              </a:rPr>
              <a:t>The most common site of rupture of diaphragm due to blunt trauma is at or around the central tendon of the left side</a:t>
            </a:r>
          </a:p>
          <a:p>
            <a:r>
              <a:rPr lang="en-US" b="1">
                <a:latin typeface="Times New Roman" pitchFamily="18" charset="0"/>
              </a:rPr>
              <a:t>Herniation of abdominal viscera into the chest can occur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solidFill>
            <a:schemeClr val="bg1"/>
          </a:solidFill>
          <a:ln>
            <a:solidFill>
              <a:schemeClr val="bg1"/>
            </a:solidFill>
          </a:ln>
        </p:spPr>
        <p:txBody>
          <a:bodyPr/>
          <a:lstStyle/>
          <a:p>
            <a:pPr algn="ctr"/>
            <a:r>
              <a:rPr lang="en-US" u="sng"/>
              <a:t>ABDOMEN &amp; PELVIS</a:t>
            </a:r>
          </a:p>
        </p:txBody>
      </p:sp>
      <p:sp>
        <p:nvSpPr>
          <p:cNvPr id="72707" name="Rectangle 3"/>
          <p:cNvSpPr>
            <a:spLocks noGrp="1" noChangeArrowheads="1"/>
          </p:cNvSpPr>
          <p:nvPr>
            <p:ph type="body" idx="1"/>
          </p:nvPr>
        </p:nvSpPr>
        <p:spPr>
          <a:xfrm>
            <a:off x="457200" y="1524000"/>
            <a:ext cx="8229600" cy="4606925"/>
          </a:xfrm>
          <a:solidFill>
            <a:schemeClr val="bg1"/>
          </a:solidFill>
          <a:ln>
            <a:solidFill>
              <a:schemeClr val="bg1"/>
            </a:solidFill>
          </a:ln>
        </p:spPr>
        <p:txBody>
          <a:bodyPr/>
          <a:lstStyle/>
          <a:p>
            <a:r>
              <a:rPr lang="en-US" b="1">
                <a:latin typeface="Times New Roman" pitchFamily="18" charset="0"/>
              </a:rPr>
              <a:t>The ant: abdominal wall easily yields to pressure,and hence usually escapes unscathed from blunt trauma</a:t>
            </a:r>
          </a:p>
          <a:p>
            <a:endParaRPr lang="en-US" b="1">
              <a:latin typeface="Times New Roman" pitchFamily="18" charset="0"/>
            </a:endParaRPr>
          </a:p>
          <a:p>
            <a:r>
              <a:rPr lang="en-US" b="1">
                <a:latin typeface="Times New Roman" pitchFamily="18" charset="0"/>
              </a:rPr>
              <a:t>Contusion of anterior abdominal wall  is very rare,except in run over injuries from vehicles</a:t>
            </a:r>
          </a:p>
          <a:p>
            <a:endParaRPr lang="en-US" b="1">
              <a:latin typeface="Times New Roman" pitchFamily="18" charset="0"/>
            </a:endParaRPr>
          </a:p>
          <a:p>
            <a:r>
              <a:rPr lang="en-US" b="1">
                <a:latin typeface="Times New Roman" pitchFamily="18" charset="0"/>
              </a:rPr>
              <a:t>Abrasions occur quite commonly over the ant: abdominal wall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a:spLocks noGrp="1" noChangeArrowheads="1"/>
          </p:cNvSpPr>
          <p:nvPr>
            <p:ph type="body" sz="half" idx="2"/>
          </p:nvPr>
        </p:nvSpPr>
        <p:spPr>
          <a:xfrm>
            <a:off x="4572000" y="1295400"/>
            <a:ext cx="4343400" cy="5410200"/>
          </a:xfrm>
        </p:spPr>
        <p:txBody>
          <a:bodyPr/>
          <a:lstStyle/>
          <a:p>
            <a:pPr>
              <a:lnSpc>
                <a:spcPct val="90000"/>
              </a:lnSpc>
            </a:pPr>
            <a:r>
              <a:rPr lang="en-US" sz="2600">
                <a:latin typeface="Times New Roman" pitchFamily="18" charset="0"/>
              </a:rPr>
              <a:t>Blunt trauma can result in </a:t>
            </a:r>
            <a:r>
              <a:rPr lang="en-US" sz="2600" b="1" i="1" u="sng">
                <a:solidFill>
                  <a:srgbClr val="990000"/>
                </a:solidFill>
                <a:latin typeface="Times New Roman" pitchFamily="18" charset="0"/>
              </a:rPr>
              <a:t>extensive injuries of abdominal viscera</a:t>
            </a:r>
            <a:r>
              <a:rPr lang="en-US" sz="2600">
                <a:latin typeface="Times New Roman" pitchFamily="18" charset="0"/>
              </a:rPr>
              <a:t> even in the </a:t>
            </a:r>
            <a:r>
              <a:rPr lang="en-US" sz="2600" b="1" i="1" u="sng">
                <a:solidFill>
                  <a:srgbClr val="990000"/>
                </a:solidFill>
                <a:latin typeface="Times New Roman" pitchFamily="18" charset="0"/>
              </a:rPr>
              <a:t>absence of any external injury</a:t>
            </a:r>
          </a:p>
          <a:p>
            <a:pPr>
              <a:lnSpc>
                <a:spcPct val="90000"/>
              </a:lnSpc>
            </a:pPr>
            <a:r>
              <a:rPr lang="en-US" sz="2600">
                <a:latin typeface="Times New Roman" pitchFamily="18" charset="0"/>
              </a:rPr>
              <a:t>The actual total </a:t>
            </a:r>
            <a:r>
              <a:rPr lang="en-US" sz="2600" b="1" i="1">
                <a:solidFill>
                  <a:srgbClr val="990000"/>
                </a:solidFill>
                <a:latin typeface="Times New Roman" pitchFamily="18" charset="0"/>
              </a:rPr>
              <a:t>depth of a penetrating wound</a:t>
            </a:r>
            <a:r>
              <a:rPr lang="en-US" sz="2600">
                <a:latin typeface="Times New Roman" pitchFamily="18" charset="0"/>
              </a:rPr>
              <a:t> of the abdomen can be </a:t>
            </a:r>
            <a:r>
              <a:rPr lang="en-US" sz="2600" b="1" i="1">
                <a:solidFill>
                  <a:srgbClr val="990000"/>
                </a:solidFill>
                <a:latin typeface="Times New Roman" pitchFamily="18" charset="0"/>
              </a:rPr>
              <a:t>exaggerated</a:t>
            </a:r>
            <a:r>
              <a:rPr lang="en-US" sz="2600">
                <a:latin typeface="Times New Roman" pitchFamily="18" charset="0"/>
              </a:rPr>
              <a:t> due to the </a:t>
            </a:r>
            <a:r>
              <a:rPr lang="en-US" sz="2600" b="1" i="1" u="sng">
                <a:solidFill>
                  <a:srgbClr val="990000"/>
                </a:solidFill>
                <a:latin typeface="Times New Roman" pitchFamily="18" charset="0"/>
              </a:rPr>
              <a:t>yielding nature</a:t>
            </a:r>
            <a:r>
              <a:rPr lang="en-US" sz="2600">
                <a:latin typeface="Times New Roman" pitchFamily="18" charset="0"/>
              </a:rPr>
              <a:t> of the ant: abdominal wall</a:t>
            </a:r>
          </a:p>
          <a:p>
            <a:pPr>
              <a:lnSpc>
                <a:spcPct val="90000"/>
              </a:lnSpc>
            </a:pPr>
            <a:r>
              <a:rPr lang="en-US" sz="2600">
                <a:latin typeface="Times New Roman" pitchFamily="18" charset="0"/>
              </a:rPr>
              <a:t>A </a:t>
            </a:r>
            <a:r>
              <a:rPr lang="en-US" sz="2600" b="1" i="1" u="sng">
                <a:solidFill>
                  <a:srgbClr val="990000"/>
                </a:solidFill>
                <a:latin typeface="Times New Roman" pitchFamily="18" charset="0"/>
              </a:rPr>
              <a:t>blow</a:t>
            </a:r>
            <a:r>
              <a:rPr lang="en-US" sz="2600">
                <a:latin typeface="Times New Roman" pitchFamily="18" charset="0"/>
              </a:rPr>
              <a:t> on the abdomen can cause </a:t>
            </a:r>
            <a:r>
              <a:rPr lang="en-US" sz="2600" b="1" i="1" u="sng">
                <a:solidFill>
                  <a:srgbClr val="990000"/>
                </a:solidFill>
                <a:latin typeface="Times New Roman" pitchFamily="18" charset="0"/>
              </a:rPr>
              <a:t>death</a:t>
            </a:r>
            <a:r>
              <a:rPr lang="en-US" sz="2600">
                <a:latin typeface="Times New Roman" pitchFamily="18" charset="0"/>
              </a:rPr>
              <a:t> due to </a:t>
            </a:r>
            <a:r>
              <a:rPr lang="en-US" sz="2600" b="1" i="1" u="sng">
                <a:solidFill>
                  <a:srgbClr val="990000"/>
                </a:solidFill>
                <a:latin typeface="Times New Roman" pitchFamily="18" charset="0"/>
              </a:rPr>
              <a:t>vagal inhibition</a:t>
            </a:r>
          </a:p>
          <a:p>
            <a:pPr>
              <a:lnSpc>
                <a:spcPct val="90000"/>
              </a:lnSpc>
            </a:pPr>
            <a:endParaRPr lang="en-US" sz="2600" b="1" i="1" u="sng">
              <a:solidFill>
                <a:srgbClr val="990000"/>
              </a:solidFill>
              <a:latin typeface="Times New Roman" pitchFamily="18" charset="0"/>
            </a:endParaRPr>
          </a:p>
          <a:p>
            <a:pPr>
              <a:lnSpc>
                <a:spcPct val="90000"/>
              </a:lnSpc>
            </a:pPr>
            <a:endParaRPr lang="en-US" sz="2600">
              <a:latin typeface="Times New Roman" pitchFamily="18" charset="0"/>
            </a:endParaRPr>
          </a:p>
        </p:txBody>
      </p:sp>
      <p:pic>
        <p:nvPicPr>
          <p:cNvPr id="73737" name="Picture 9" descr="ab_region"/>
          <p:cNvPicPr>
            <a:picLocks noChangeAspect="1" noChangeArrowheads="1"/>
          </p:cNvPicPr>
          <p:nvPr/>
        </p:nvPicPr>
        <p:blipFill>
          <a:blip r:embed="rId2"/>
          <a:srcRect/>
          <a:stretch>
            <a:fillRect/>
          </a:stretch>
        </p:blipFill>
        <p:spPr bwMode="auto">
          <a:xfrm>
            <a:off x="228600" y="1676400"/>
            <a:ext cx="4572000" cy="3429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u="sng"/>
              <a:t>Viscera</a:t>
            </a:r>
          </a:p>
        </p:txBody>
      </p:sp>
      <p:sp>
        <p:nvSpPr>
          <p:cNvPr id="75779" name="Rectangle 3"/>
          <p:cNvSpPr>
            <a:spLocks noGrp="1" noChangeArrowheads="1"/>
          </p:cNvSpPr>
          <p:nvPr>
            <p:ph type="body" sz="half" idx="1"/>
          </p:nvPr>
        </p:nvSpPr>
        <p:spPr>
          <a:xfrm>
            <a:off x="457200" y="1447800"/>
            <a:ext cx="8229600" cy="2128838"/>
          </a:xfrm>
        </p:spPr>
        <p:txBody>
          <a:bodyPr/>
          <a:lstStyle/>
          <a:p>
            <a:r>
              <a:rPr lang="en-US" sz="2600">
                <a:latin typeface="Times New Roman" pitchFamily="18" charset="0"/>
              </a:rPr>
              <a:t>Any of the abdominal &amp; pelvic viscera can get injured due to blunt or penetrating trauma</a:t>
            </a:r>
          </a:p>
          <a:p>
            <a:r>
              <a:rPr lang="en-US" sz="2600">
                <a:latin typeface="Times New Roman" pitchFamily="18" charset="0"/>
              </a:rPr>
              <a:t>In severe crushing force , there can be sudden shock, haemoperitonium or peritonitis</a:t>
            </a:r>
          </a:p>
          <a:p>
            <a:endParaRPr lang="en-US" sz="2600">
              <a:latin typeface="Times New Roman" pitchFamily="18" charset="0"/>
            </a:endParaRPr>
          </a:p>
        </p:txBody>
      </p:sp>
      <p:pic>
        <p:nvPicPr>
          <p:cNvPr id="75784" name="Picture 8" descr="abdo4"/>
          <p:cNvPicPr>
            <a:picLocks noChangeAspect="1" noChangeArrowheads="1"/>
          </p:cNvPicPr>
          <p:nvPr/>
        </p:nvPicPr>
        <p:blipFill>
          <a:blip r:embed="rId2"/>
          <a:srcRect/>
          <a:stretch>
            <a:fillRect/>
          </a:stretch>
        </p:blipFill>
        <p:spPr bwMode="auto">
          <a:xfrm>
            <a:off x="4724400" y="3378200"/>
            <a:ext cx="4419600" cy="2946400"/>
          </a:xfrm>
          <a:prstGeom prst="rect">
            <a:avLst/>
          </a:prstGeom>
          <a:noFill/>
        </p:spPr>
      </p:pic>
      <p:pic>
        <p:nvPicPr>
          <p:cNvPr id="75786" name="Picture 10" descr="abdo2"/>
          <p:cNvPicPr>
            <a:picLocks noChangeAspect="1" noChangeArrowheads="1"/>
          </p:cNvPicPr>
          <p:nvPr/>
        </p:nvPicPr>
        <p:blipFill>
          <a:blip r:embed="rId3"/>
          <a:srcRect/>
          <a:stretch>
            <a:fillRect/>
          </a:stretch>
        </p:blipFill>
        <p:spPr bwMode="auto">
          <a:xfrm>
            <a:off x="152400" y="3352800"/>
            <a:ext cx="4495800" cy="2997200"/>
          </a:xfrm>
          <a:prstGeom prst="rect">
            <a:avLst/>
          </a:prstGeom>
          <a:noFill/>
        </p:spPr>
      </p:pic>
      <p:sp>
        <p:nvSpPr>
          <p:cNvPr id="75787" name="Text Box 11"/>
          <p:cNvSpPr txBox="1">
            <a:spLocks noChangeArrowheads="1"/>
          </p:cNvSpPr>
          <p:nvPr/>
        </p:nvSpPr>
        <p:spPr bwMode="auto">
          <a:xfrm>
            <a:off x="1524000" y="6248400"/>
            <a:ext cx="6731000" cy="457200"/>
          </a:xfrm>
          <a:prstGeom prst="rect">
            <a:avLst/>
          </a:prstGeom>
          <a:noFill/>
          <a:ln w="12700" cap="sq">
            <a:noFill/>
            <a:miter lim="800000"/>
            <a:headEnd type="none" w="sm" len="sm"/>
            <a:tailEnd type="none" w="sm" len="sm"/>
          </a:ln>
          <a:effectLst/>
        </p:spPr>
        <p:txBody>
          <a:bodyPr wrap="none">
            <a:spAutoFit/>
          </a:bodyPr>
          <a:lstStyle/>
          <a:p>
            <a:r>
              <a:rPr lang="en-US" sz="2400" b="1" u="sng">
                <a:solidFill>
                  <a:srgbClr val="990000"/>
                </a:solidFill>
                <a:latin typeface="Times New Roman" pitchFamily="18" charset="0"/>
              </a:rPr>
              <a:t>Stab injury to abdomen causing haemoperitonium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u="sng">
                <a:latin typeface="Times New Roman" pitchFamily="18" charset="0"/>
              </a:rPr>
              <a:t>Oesophagus, Stomach &amp; Intestines</a:t>
            </a:r>
          </a:p>
        </p:txBody>
      </p:sp>
      <p:sp>
        <p:nvSpPr>
          <p:cNvPr id="77827" name="Rectangle 3"/>
          <p:cNvSpPr>
            <a:spLocks noGrp="1" noChangeArrowheads="1"/>
          </p:cNvSpPr>
          <p:nvPr>
            <p:ph type="body" sz="half" idx="1"/>
          </p:nvPr>
        </p:nvSpPr>
        <p:spPr>
          <a:xfrm>
            <a:off x="152400" y="1828800"/>
            <a:ext cx="3200400" cy="4114800"/>
          </a:xfrm>
        </p:spPr>
        <p:txBody>
          <a:bodyPr/>
          <a:lstStyle/>
          <a:p>
            <a:pPr>
              <a:lnSpc>
                <a:spcPct val="90000"/>
              </a:lnSpc>
            </a:pPr>
            <a:r>
              <a:rPr lang="en-US" sz="2600">
                <a:latin typeface="Times New Roman" pitchFamily="18" charset="0"/>
              </a:rPr>
              <a:t>Rupture of stomach usually occurs in the pyloric region along the lesser curvature</a:t>
            </a:r>
          </a:p>
          <a:p>
            <a:pPr>
              <a:lnSpc>
                <a:spcPct val="90000"/>
              </a:lnSpc>
            </a:pPr>
            <a:endParaRPr lang="en-US" sz="2600">
              <a:latin typeface="Times New Roman" pitchFamily="18" charset="0"/>
            </a:endParaRPr>
          </a:p>
          <a:p>
            <a:pPr>
              <a:lnSpc>
                <a:spcPct val="90000"/>
              </a:lnSpc>
            </a:pPr>
            <a:r>
              <a:rPr lang="en-US" sz="2600">
                <a:latin typeface="Times New Roman" pitchFamily="18" charset="0"/>
              </a:rPr>
              <a:t>Stomach can be contused from blunt trauma and delayed rupture can occur</a:t>
            </a:r>
          </a:p>
        </p:txBody>
      </p:sp>
      <p:sp>
        <p:nvSpPr>
          <p:cNvPr id="77828" name="Rectangle 4"/>
          <p:cNvSpPr>
            <a:spLocks noGrp="1" noChangeArrowheads="1"/>
          </p:cNvSpPr>
          <p:nvPr>
            <p:ph sz="half" idx="2"/>
          </p:nvPr>
        </p:nvSpPr>
        <p:spPr/>
        <p:txBody>
          <a:bodyPr/>
          <a:lstStyle/>
          <a:p>
            <a:pPr>
              <a:lnSpc>
                <a:spcPct val="90000"/>
              </a:lnSpc>
            </a:pPr>
            <a:endParaRPr lang="en-US" sz="2600"/>
          </a:p>
        </p:txBody>
      </p:sp>
      <p:pic>
        <p:nvPicPr>
          <p:cNvPr id="77830" name="Picture 6" descr="stomach"/>
          <p:cNvPicPr>
            <a:picLocks noChangeAspect="1" noChangeArrowheads="1"/>
          </p:cNvPicPr>
          <p:nvPr/>
        </p:nvPicPr>
        <p:blipFill>
          <a:blip r:embed="rId2"/>
          <a:srcRect/>
          <a:stretch>
            <a:fillRect/>
          </a:stretch>
        </p:blipFill>
        <p:spPr bwMode="auto">
          <a:xfrm>
            <a:off x="3352800" y="1752600"/>
            <a:ext cx="5791200" cy="4191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609600"/>
            <a:ext cx="8382000" cy="5902325"/>
          </a:xfrm>
        </p:spPr>
        <p:txBody>
          <a:bodyPr/>
          <a:lstStyle/>
          <a:p>
            <a:pPr>
              <a:lnSpc>
                <a:spcPct val="90000"/>
              </a:lnSpc>
            </a:pPr>
            <a:r>
              <a:rPr lang="en-US">
                <a:latin typeface="Times New Roman" pitchFamily="18" charset="0"/>
              </a:rPr>
              <a:t>Oesophagomalacia &amp; gastric malacia may take place in some persons hours or days after sustaining cerebral trauma</a:t>
            </a:r>
          </a:p>
          <a:p>
            <a:pPr>
              <a:lnSpc>
                <a:spcPct val="90000"/>
              </a:lnSpc>
            </a:pPr>
            <a:r>
              <a:rPr lang="en-US">
                <a:latin typeface="Times New Roman" pitchFamily="18" charset="0"/>
              </a:rPr>
              <a:t>This is believed to be brought about by neurogenic stimuli arising from the parasympatholytic centre of the diencephalon</a:t>
            </a:r>
          </a:p>
          <a:p>
            <a:pPr>
              <a:lnSpc>
                <a:spcPct val="90000"/>
              </a:lnSpc>
            </a:pPr>
            <a:r>
              <a:rPr lang="en-US">
                <a:latin typeface="Times New Roman" pitchFamily="18" charset="0"/>
              </a:rPr>
              <a:t>Intestines can rupture from blunt force either at the point of impact,or some distance away</a:t>
            </a:r>
          </a:p>
          <a:p>
            <a:pPr>
              <a:lnSpc>
                <a:spcPct val="90000"/>
              </a:lnSpc>
            </a:pPr>
            <a:r>
              <a:rPr lang="en-US">
                <a:latin typeface="Times New Roman" pitchFamily="18" charset="0"/>
              </a:rPr>
              <a:t>The former shows clean edges, while the latter has a ragged appearance</a:t>
            </a:r>
          </a:p>
          <a:p>
            <a:pPr>
              <a:lnSpc>
                <a:spcPct val="90000"/>
              </a:lnSpc>
            </a:pPr>
            <a:r>
              <a:rPr lang="en-US">
                <a:latin typeface="Times New Roman" pitchFamily="18" charset="0"/>
              </a:rPr>
              <a:t>Transverse rupture of mesentery can lead to gangrene of a segment of intestine by transecting the supplying artery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u="sng"/>
              <a:t>Liver &amp; Spleen</a:t>
            </a:r>
          </a:p>
        </p:txBody>
      </p:sp>
      <p:sp>
        <p:nvSpPr>
          <p:cNvPr id="80899" name="Rectangle 3"/>
          <p:cNvSpPr>
            <a:spLocks noGrp="1" noChangeArrowheads="1"/>
          </p:cNvSpPr>
          <p:nvPr>
            <p:ph type="body" sz="half" idx="1"/>
          </p:nvPr>
        </p:nvSpPr>
        <p:spPr>
          <a:xfrm>
            <a:off x="457200" y="1719263"/>
            <a:ext cx="4191000" cy="4757737"/>
          </a:xfrm>
        </p:spPr>
        <p:txBody>
          <a:bodyPr/>
          <a:lstStyle/>
          <a:p>
            <a:pPr>
              <a:lnSpc>
                <a:spcPct val="90000"/>
              </a:lnSpc>
            </a:pPr>
            <a:r>
              <a:rPr lang="en-US" sz="2200" b="1">
                <a:latin typeface="Times New Roman" pitchFamily="18" charset="0"/>
              </a:rPr>
              <a:t>Liver is very vulnerable to injury</a:t>
            </a:r>
          </a:p>
          <a:p>
            <a:pPr>
              <a:lnSpc>
                <a:spcPct val="90000"/>
              </a:lnSpc>
            </a:pPr>
            <a:r>
              <a:rPr lang="en-US" sz="2200" b="1">
                <a:latin typeface="Times New Roman" pitchFamily="18" charset="0"/>
              </a:rPr>
              <a:t>Rupture mainly occurs over anterior and inferior surfacesof the right lobe</a:t>
            </a:r>
          </a:p>
          <a:p>
            <a:pPr>
              <a:lnSpc>
                <a:spcPct val="90000"/>
              </a:lnSpc>
            </a:pPr>
            <a:r>
              <a:rPr lang="en-US" sz="2200" b="1">
                <a:latin typeface="Times New Roman" pitchFamily="18" charset="0"/>
              </a:rPr>
              <a:t>The direction of rupture depends upon the direction of pressure</a:t>
            </a:r>
          </a:p>
          <a:p>
            <a:pPr>
              <a:lnSpc>
                <a:spcPct val="90000"/>
              </a:lnSpc>
            </a:pPr>
            <a:r>
              <a:rPr lang="en-US" sz="2200" b="1">
                <a:latin typeface="Times New Roman" pitchFamily="18" charset="0"/>
              </a:rPr>
              <a:t>Hepatic ruptures can be transcapsular, subcapsular or central</a:t>
            </a:r>
          </a:p>
          <a:p>
            <a:pPr>
              <a:lnSpc>
                <a:spcPct val="90000"/>
              </a:lnSpc>
            </a:pPr>
            <a:r>
              <a:rPr lang="en-US" sz="2200" b="1">
                <a:latin typeface="Times New Roman" pitchFamily="18" charset="0"/>
              </a:rPr>
              <a:t>Ribs can also injure the liver</a:t>
            </a:r>
          </a:p>
          <a:p>
            <a:pPr>
              <a:lnSpc>
                <a:spcPct val="90000"/>
              </a:lnSpc>
            </a:pPr>
            <a:r>
              <a:rPr lang="en-US" sz="2200" b="1">
                <a:latin typeface="Times New Roman" pitchFamily="18" charset="0"/>
              </a:rPr>
              <a:t>Ruptured liver usually causes substantial haemoperitonium</a:t>
            </a:r>
          </a:p>
        </p:txBody>
      </p:sp>
      <p:pic>
        <p:nvPicPr>
          <p:cNvPr id="80902" name="Picture 6" descr="8848"/>
          <p:cNvPicPr>
            <a:picLocks noChangeAspect="1" noChangeArrowheads="1"/>
          </p:cNvPicPr>
          <p:nvPr/>
        </p:nvPicPr>
        <p:blipFill>
          <a:blip r:embed="rId2"/>
          <a:srcRect/>
          <a:stretch>
            <a:fillRect/>
          </a:stretch>
        </p:blipFill>
        <p:spPr bwMode="auto">
          <a:xfrm>
            <a:off x="4419600" y="2011363"/>
            <a:ext cx="4495800" cy="35972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US" u="sng"/>
              <a:t>Spleen</a:t>
            </a:r>
          </a:p>
        </p:txBody>
      </p:sp>
      <p:sp>
        <p:nvSpPr>
          <p:cNvPr id="82949" name="Rectangle 5"/>
          <p:cNvSpPr>
            <a:spLocks noGrp="1" noChangeArrowheads="1"/>
          </p:cNvSpPr>
          <p:nvPr>
            <p:ph type="body" sz="half" idx="1"/>
          </p:nvPr>
        </p:nvSpPr>
        <p:spPr>
          <a:xfrm>
            <a:off x="457200" y="1447800"/>
            <a:ext cx="8305800" cy="2471738"/>
          </a:xfrm>
        </p:spPr>
        <p:txBody>
          <a:bodyPr/>
          <a:lstStyle/>
          <a:p>
            <a:pPr>
              <a:lnSpc>
                <a:spcPct val="90000"/>
              </a:lnSpc>
            </a:pPr>
            <a:r>
              <a:rPr lang="en-US" sz="2400">
                <a:latin typeface="Times New Roman" pitchFamily="18" charset="0"/>
              </a:rPr>
              <a:t>Easily injured from trauma either from blunt or penetrating injury</a:t>
            </a:r>
          </a:p>
          <a:p>
            <a:pPr>
              <a:lnSpc>
                <a:spcPct val="90000"/>
              </a:lnSpc>
            </a:pPr>
            <a:r>
              <a:rPr lang="en-US" sz="2400">
                <a:latin typeface="Times New Roman" pitchFamily="18" charset="0"/>
              </a:rPr>
              <a:t>Degree of damage varies</a:t>
            </a:r>
          </a:p>
          <a:p>
            <a:pPr>
              <a:lnSpc>
                <a:spcPct val="90000"/>
              </a:lnSpc>
            </a:pPr>
            <a:r>
              <a:rPr lang="en-US" sz="2400">
                <a:latin typeface="Times New Roman" pitchFamily="18" charset="0"/>
              </a:rPr>
              <a:t>Beeding is profuse </a:t>
            </a:r>
          </a:p>
          <a:p>
            <a:pPr>
              <a:lnSpc>
                <a:spcPct val="90000"/>
              </a:lnSpc>
            </a:pPr>
            <a:r>
              <a:rPr lang="en-US" sz="2400">
                <a:latin typeface="Times New Roman" pitchFamily="18" charset="0"/>
              </a:rPr>
              <a:t>Malarial or leukaemic spleen ruptures easily</a:t>
            </a:r>
          </a:p>
          <a:p>
            <a:pPr>
              <a:lnSpc>
                <a:spcPct val="90000"/>
              </a:lnSpc>
            </a:pPr>
            <a:r>
              <a:rPr lang="en-US" sz="2400">
                <a:latin typeface="Times New Roman" pitchFamily="18" charset="0"/>
              </a:rPr>
              <a:t>Such a spleen can rupture due to strong muscular contractions of coughing or defecation</a:t>
            </a:r>
          </a:p>
          <a:p>
            <a:pPr>
              <a:lnSpc>
                <a:spcPct val="90000"/>
              </a:lnSpc>
            </a:pPr>
            <a:endParaRPr lang="en-US" sz="2400">
              <a:latin typeface="Times New Roman" pitchFamily="18" charset="0"/>
            </a:endParaRPr>
          </a:p>
        </p:txBody>
      </p:sp>
      <p:pic>
        <p:nvPicPr>
          <p:cNvPr id="82954" name="Picture 10" descr="SR200704_f4"/>
          <p:cNvPicPr>
            <a:picLocks noChangeAspect="1" noChangeArrowheads="1"/>
          </p:cNvPicPr>
          <p:nvPr/>
        </p:nvPicPr>
        <p:blipFill>
          <a:blip r:embed="rId2"/>
          <a:srcRect/>
          <a:stretch>
            <a:fillRect/>
          </a:stretch>
        </p:blipFill>
        <p:spPr bwMode="auto">
          <a:xfrm>
            <a:off x="609600" y="4191000"/>
            <a:ext cx="5524500" cy="2419350"/>
          </a:xfrm>
          <a:prstGeom prst="rect">
            <a:avLst/>
          </a:prstGeom>
          <a:noFill/>
        </p:spPr>
      </p:pic>
      <p:sp>
        <p:nvSpPr>
          <p:cNvPr id="82956" name="Text Box 12"/>
          <p:cNvSpPr txBox="1">
            <a:spLocks noChangeArrowheads="1"/>
          </p:cNvSpPr>
          <p:nvPr/>
        </p:nvSpPr>
        <p:spPr bwMode="auto">
          <a:xfrm>
            <a:off x="6324600" y="4876800"/>
            <a:ext cx="2208213" cy="457200"/>
          </a:xfrm>
          <a:prstGeom prst="rect">
            <a:avLst/>
          </a:prstGeom>
          <a:noFill/>
          <a:ln w="12700" cap="sq">
            <a:noFill/>
            <a:miter lim="800000"/>
            <a:headEnd type="none" w="sm" len="sm"/>
            <a:tailEnd type="none" w="sm" len="sm"/>
          </a:ln>
          <a:effectLst/>
        </p:spPr>
        <p:txBody>
          <a:bodyPr wrap="none">
            <a:spAutoFit/>
          </a:bodyPr>
          <a:lstStyle/>
          <a:p>
            <a:r>
              <a:rPr lang="en-US" sz="2400" b="1" u="sng">
                <a:solidFill>
                  <a:srgbClr val="800000"/>
                </a:solidFill>
                <a:latin typeface="Times New Roman" pitchFamily="18" charset="0"/>
              </a:rPr>
              <a:t>Diseased spleen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en-US" u="sng"/>
              <a:t>URINARY TRACT</a:t>
            </a:r>
          </a:p>
        </p:txBody>
      </p:sp>
      <p:sp>
        <p:nvSpPr>
          <p:cNvPr id="84995" name="Rectangle 3"/>
          <p:cNvSpPr>
            <a:spLocks noGrp="1" noChangeArrowheads="1"/>
          </p:cNvSpPr>
          <p:nvPr>
            <p:ph type="body" idx="1"/>
          </p:nvPr>
        </p:nvSpPr>
        <p:spPr>
          <a:xfrm>
            <a:off x="533400" y="1600200"/>
            <a:ext cx="8382000" cy="4986338"/>
          </a:xfrm>
        </p:spPr>
        <p:txBody>
          <a:bodyPr/>
          <a:lstStyle/>
          <a:p>
            <a:pPr>
              <a:lnSpc>
                <a:spcPct val="90000"/>
              </a:lnSpc>
            </a:pPr>
            <a:r>
              <a:rPr lang="en-US" sz="2800">
                <a:latin typeface="Times New Roman" pitchFamily="18" charset="0"/>
              </a:rPr>
              <a:t>Rupture of bladder often accompanies pelvic fractures</a:t>
            </a:r>
          </a:p>
          <a:p>
            <a:pPr>
              <a:lnSpc>
                <a:spcPct val="90000"/>
              </a:lnSpc>
            </a:pPr>
            <a:r>
              <a:rPr lang="en-US" sz="2800">
                <a:latin typeface="Times New Roman" pitchFamily="18" charset="0"/>
              </a:rPr>
              <a:t>Shock ,bleeding, peritonitis &amp; UTI are common complications </a:t>
            </a:r>
          </a:p>
          <a:p>
            <a:pPr>
              <a:lnSpc>
                <a:spcPct val="90000"/>
              </a:lnSpc>
            </a:pPr>
            <a:r>
              <a:rPr lang="en-US" sz="2800">
                <a:latin typeface="Times New Roman" pitchFamily="18" charset="0"/>
              </a:rPr>
              <a:t>Urethra ruptures usually at the membraneous part due to pelvic fracture or application of blunt force</a:t>
            </a:r>
          </a:p>
          <a:p>
            <a:pPr>
              <a:lnSpc>
                <a:spcPct val="90000"/>
              </a:lnSpc>
            </a:pPr>
            <a:r>
              <a:rPr lang="en-US" sz="2800">
                <a:latin typeface="Times New Roman" pitchFamily="18" charset="0"/>
              </a:rPr>
              <a:t>Female urethra may rupture during a violent act of rape</a:t>
            </a:r>
          </a:p>
          <a:p>
            <a:pPr>
              <a:lnSpc>
                <a:spcPct val="90000"/>
              </a:lnSpc>
            </a:pPr>
            <a:r>
              <a:rPr lang="en-US" sz="2800">
                <a:latin typeface="Times New Roman" pitchFamily="18" charset="0"/>
              </a:rPr>
              <a:t>Falling astride a projecting object is a frequent cause for rupture of male urethra</a:t>
            </a:r>
          </a:p>
          <a:p>
            <a:pPr>
              <a:lnSpc>
                <a:spcPct val="90000"/>
              </a:lnSpc>
            </a:pPr>
            <a:r>
              <a:rPr lang="en-US" sz="2800">
                <a:latin typeface="Times New Roman" pitchFamily="18" charset="0"/>
              </a:rPr>
              <a:t>Lacerations of the kidney can be transcapsular, subcapsular or transrenal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u="sng">
                <a:solidFill>
                  <a:srgbClr val="990000"/>
                </a:solidFill>
              </a:rPr>
              <a:t>SCALP</a:t>
            </a:r>
          </a:p>
        </p:txBody>
      </p:sp>
      <p:sp>
        <p:nvSpPr>
          <p:cNvPr id="19459" name="Rectangle 3"/>
          <p:cNvSpPr>
            <a:spLocks noGrp="1" noChangeArrowheads="1"/>
          </p:cNvSpPr>
          <p:nvPr>
            <p:ph type="body" idx="1"/>
          </p:nvPr>
        </p:nvSpPr>
        <p:spPr>
          <a:xfrm>
            <a:off x="457200" y="1524000"/>
            <a:ext cx="8229600" cy="4606925"/>
          </a:xfrm>
        </p:spPr>
        <p:txBody>
          <a:bodyPr/>
          <a:lstStyle/>
          <a:p>
            <a:r>
              <a:rPr lang="en-US">
                <a:latin typeface="Times New Roman" pitchFamily="18" charset="0"/>
              </a:rPr>
              <a:t>Abrasions -Relatively uncommon due to the presence of hair</a:t>
            </a:r>
          </a:p>
          <a:p>
            <a:r>
              <a:rPr lang="en-US">
                <a:latin typeface="Times New Roman" pitchFamily="18" charset="0"/>
              </a:rPr>
              <a:t>Incised wounds-Bleed profusely but healing is rapid</a:t>
            </a:r>
          </a:p>
          <a:p>
            <a:r>
              <a:rPr lang="en-US">
                <a:latin typeface="Times New Roman" pitchFamily="18" charset="0"/>
              </a:rPr>
              <a:t>Lacerated wounds-Incised looking wounds-bleed profusely</a:t>
            </a:r>
          </a:p>
          <a:p>
            <a:r>
              <a:rPr lang="en-US">
                <a:latin typeface="Times New Roman" pitchFamily="18" charset="0"/>
              </a:rPr>
              <a:t>Contusions</a:t>
            </a:r>
          </a:p>
          <a:p>
            <a:r>
              <a:rPr lang="en-US">
                <a:latin typeface="Times New Roman" pitchFamily="18" charset="0"/>
              </a:rPr>
              <a:t>Punctured wounds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647700"/>
            <a:ext cx="7543800" cy="1295400"/>
          </a:xfrm>
        </p:spPr>
        <p:txBody>
          <a:bodyPr/>
          <a:lstStyle/>
          <a:p>
            <a:pPr algn="ctr"/>
            <a:r>
              <a:rPr lang="en-US" u="sng"/>
              <a:t>LIMBS</a:t>
            </a:r>
          </a:p>
        </p:txBody>
      </p:sp>
      <p:sp>
        <p:nvSpPr>
          <p:cNvPr id="87043" name="Rectangle 3"/>
          <p:cNvSpPr>
            <a:spLocks noGrp="1" noChangeArrowheads="1"/>
          </p:cNvSpPr>
          <p:nvPr>
            <p:ph type="body" sz="half" idx="1"/>
          </p:nvPr>
        </p:nvSpPr>
        <p:spPr>
          <a:xfrm>
            <a:off x="0" y="838200"/>
            <a:ext cx="4724400" cy="5292725"/>
          </a:xfrm>
        </p:spPr>
        <p:txBody>
          <a:bodyPr/>
          <a:lstStyle/>
          <a:p>
            <a:pPr>
              <a:lnSpc>
                <a:spcPct val="80000"/>
              </a:lnSpc>
            </a:pPr>
            <a:r>
              <a:rPr lang="en-US" sz="2400">
                <a:latin typeface="Times New Roman" pitchFamily="18" charset="0"/>
              </a:rPr>
              <a:t>Any type of wound can occur</a:t>
            </a:r>
          </a:p>
          <a:p>
            <a:pPr>
              <a:lnSpc>
                <a:spcPct val="80000"/>
              </a:lnSpc>
            </a:pPr>
            <a:r>
              <a:rPr lang="en-US" sz="2400">
                <a:latin typeface="Times New Roman" pitchFamily="18" charset="0"/>
              </a:rPr>
              <a:t>Direct &amp; indirect trauma can cause different types of injury to muscles</a:t>
            </a:r>
          </a:p>
          <a:p>
            <a:pPr>
              <a:lnSpc>
                <a:spcPct val="80000"/>
              </a:lnSpc>
            </a:pPr>
            <a:r>
              <a:rPr lang="en-US" sz="2400">
                <a:latin typeface="Times New Roman" pitchFamily="18" charset="0"/>
              </a:rPr>
              <a:t>Tetanus ,gas gangrene,and renal failure may follow</a:t>
            </a:r>
          </a:p>
          <a:p>
            <a:pPr>
              <a:lnSpc>
                <a:spcPct val="80000"/>
              </a:lnSpc>
            </a:pPr>
            <a:r>
              <a:rPr lang="en-US" sz="2400">
                <a:latin typeface="Times New Roman" pitchFamily="18" charset="0"/>
              </a:rPr>
              <a:t>Muscles may sustain severe injuries although the skin looks intact</a:t>
            </a:r>
          </a:p>
          <a:p>
            <a:pPr>
              <a:lnSpc>
                <a:spcPct val="80000"/>
              </a:lnSpc>
            </a:pPr>
            <a:r>
              <a:rPr lang="en-US" sz="2400">
                <a:latin typeface="Times New Roman" pitchFamily="18" charset="0"/>
              </a:rPr>
              <a:t>Thighs with intact skin can accommodate even upto 1 litre of blood ,which is fatal resulting from rupture of vessels due to a crushing force</a:t>
            </a:r>
            <a:endParaRPr lang="en-US" sz="1700"/>
          </a:p>
          <a:p>
            <a:pPr>
              <a:lnSpc>
                <a:spcPct val="80000"/>
              </a:lnSpc>
            </a:pPr>
            <a:r>
              <a:rPr lang="en-US" sz="2400">
                <a:latin typeface="Times New Roman" pitchFamily="18" charset="0"/>
              </a:rPr>
              <a:t>Blunt injury to the limbs is extremely common, especially in traffic accidents</a:t>
            </a:r>
          </a:p>
        </p:txBody>
      </p:sp>
      <p:sp>
        <p:nvSpPr>
          <p:cNvPr id="87045" name="Rectangle 5"/>
          <p:cNvSpPr>
            <a:spLocks noGrp="1" noChangeArrowheads="1"/>
          </p:cNvSpPr>
          <p:nvPr>
            <p:ph type="body" sz="half" idx="2"/>
          </p:nvPr>
        </p:nvSpPr>
        <p:spPr>
          <a:xfrm>
            <a:off x="4648200" y="1066800"/>
            <a:ext cx="4267200" cy="5257800"/>
          </a:xfrm>
        </p:spPr>
        <p:txBody>
          <a:bodyPr/>
          <a:lstStyle/>
          <a:p>
            <a:pPr>
              <a:lnSpc>
                <a:spcPct val="80000"/>
              </a:lnSpc>
            </a:pPr>
            <a:r>
              <a:rPr lang="en-US">
                <a:latin typeface="Times New Roman" pitchFamily="18" charset="0"/>
              </a:rPr>
              <a:t>Even multiple superficial soft tissue injury due to blows or kicks can cause death,  though the bones may be intact</a:t>
            </a:r>
          </a:p>
          <a:p>
            <a:pPr>
              <a:lnSpc>
                <a:spcPct val="80000"/>
              </a:lnSpc>
            </a:pPr>
            <a:r>
              <a:rPr lang="en-US">
                <a:latin typeface="Times New Roman" pitchFamily="18" charset="0"/>
              </a:rPr>
              <a:t>Fracture of the femur or the bones of</a:t>
            </a:r>
          </a:p>
          <a:p>
            <a:pPr>
              <a:lnSpc>
                <a:spcPct val="80000"/>
              </a:lnSpc>
              <a:buFont typeface="Wingdings" pitchFamily="2" charset="2"/>
              <a:buNone/>
            </a:pPr>
            <a:r>
              <a:rPr lang="en-US">
                <a:latin typeface="Times New Roman" pitchFamily="18" charset="0"/>
              </a:rPr>
              <a:t>      lower leg from the impact of a vehicle against a pedestrian is called ‘</a:t>
            </a:r>
            <a:r>
              <a:rPr lang="en-US" b="1" u="sng">
                <a:solidFill>
                  <a:srgbClr val="800000"/>
                </a:solidFill>
                <a:latin typeface="Times New Roman" pitchFamily="18" charset="0"/>
              </a:rPr>
              <a:t>Bumper fracture’</a:t>
            </a:r>
            <a:endParaRPr lang="en-US">
              <a:latin typeface="Times New Roman" pitchFamily="18" charset="0"/>
            </a:endParaRPr>
          </a:p>
          <a:p>
            <a:pPr>
              <a:lnSpc>
                <a:spcPct val="80000"/>
              </a:lnSpc>
            </a:pPr>
            <a:r>
              <a:rPr lang="en-US">
                <a:latin typeface="Times New Roman" pitchFamily="18" charset="0"/>
              </a:rPr>
              <a:t>Ligaments can undergo avulsion</a:t>
            </a:r>
          </a:p>
          <a:p>
            <a:pPr>
              <a:lnSpc>
                <a:spcPct val="80000"/>
              </a:lnSpc>
            </a:pPr>
            <a:r>
              <a:rPr lang="en-US">
                <a:latin typeface="Times New Roman" pitchFamily="18" charset="0"/>
              </a:rPr>
              <a:t>Defence wounds</a:t>
            </a:r>
          </a:p>
          <a:p>
            <a:pPr>
              <a:lnSpc>
                <a:spcPct val="80000"/>
              </a:lnSpc>
            </a:pPr>
            <a:endParaRPr lang="en-US">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n-US" u="sng"/>
              <a:t>GENITALIA</a:t>
            </a:r>
          </a:p>
        </p:txBody>
      </p:sp>
      <p:sp>
        <p:nvSpPr>
          <p:cNvPr id="92163" name="Rectangle 3"/>
          <p:cNvSpPr>
            <a:spLocks noGrp="1" noChangeArrowheads="1"/>
          </p:cNvSpPr>
          <p:nvPr>
            <p:ph type="body" idx="1"/>
          </p:nvPr>
        </p:nvSpPr>
        <p:spPr/>
        <p:txBody>
          <a:bodyPr/>
          <a:lstStyle/>
          <a:p>
            <a:pPr>
              <a:lnSpc>
                <a:spcPct val="90000"/>
              </a:lnSpc>
            </a:pPr>
            <a:r>
              <a:rPr lang="en-US" b="1">
                <a:latin typeface="Times New Roman" pitchFamily="18" charset="0"/>
              </a:rPr>
              <a:t>External genitalia can suffer different types of injuries especially related to violent sexual act or sexual jealousy</a:t>
            </a:r>
          </a:p>
          <a:p>
            <a:pPr>
              <a:lnSpc>
                <a:spcPct val="90000"/>
              </a:lnSpc>
            </a:pPr>
            <a:r>
              <a:rPr lang="en-US" b="1">
                <a:latin typeface="Times New Roman" pitchFamily="18" charset="0"/>
              </a:rPr>
              <a:t>Squeezing of testicles can be fatal due to reflex cardiac inhibition</a:t>
            </a:r>
          </a:p>
          <a:p>
            <a:pPr>
              <a:lnSpc>
                <a:spcPct val="90000"/>
              </a:lnSpc>
            </a:pPr>
            <a:r>
              <a:rPr lang="en-US" b="1">
                <a:latin typeface="Times New Roman" pitchFamily="18" charset="0"/>
              </a:rPr>
              <a:t>Criminal amputation of male genitalia can cause death due to bleeding</a:t>
            </a:r>
          </a:p>
          <a:p>
            <a:pPr>
              <a:lnSpc>
                <a:spcPct val="90000"/>
              </a:lnSpc>
            </a:pPr>
            <a:r>
              <a:rPr lang="en-US" b="1">
                <a:latin typeface="Times New Roman" pitchFamily="18" charset="0"/>
              </a:rPr>
              <a:t>Attempted criminal abortion can can lead to injuries of female genitalia</a:t>
            </a:r>
          </a:p>
          <a:p>
            <a:pPr>
              <a:lnSpc>
                <a:spcPct val="90000"/>
              </a:lnSpc>
            </a:pPr>
            <a:endParaRPr lang="en-US" b="1">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r>
              <a:rPr lang="en-US" u="sng"/>
              <a:t>VERTEBRAL COLUMN</a:t>
            </a:r>
          </a:p>
        </p:txBody>
      </p:sp>
      <p:sp>
        <p:nvSpPr>
          <p:cNvPr id="93187" name="Rectangle 3"/>
          <p:cNvSpPr>
            <a:spLocks noGrp="1" noChangeArrowheads="1"/>
          </p:cNvSpPr>
          <p:nvPr>
            <p:ph type="body" idx="1"/>
          </p:nvPr>
        </p:nvSpPr>
        <p:spPr/>
        <p:txBody>
          <a:bodyPr/>
          <a:lstStyle/>
          <a:p>
            <a:r>
              <a:rPr lang="en-US" sz="2800" b="1">
                <a:latin typeface="Times New Roman" pitchFamily="18" charset="0"/>
              </a:rPr>
              <a:t>Injuries to the vertebral column can be due to direct or indirect trauma which may or may not involve the spinal cord</a:t>
            </a:r>
          </a:p>
          <a:p>
            <a:endParaRPr lang="en-US" sz="2800" b="1">
              <a:latin typeface="Times New Roman" pitchFamily="18" charset="0"/>
            </a:endParaRPr>
          </a:p>
          <a:p>
            <a:r>
              <a:rPr lang="en-US" sz="2800" b="1">
                <a:latin typeface="Times New Roman" pitchFamily="18" charset="0"/>
              </a:rPr>
              <a:t>Commonest site of traumatic damage is the lumbar vertebra</a:t>
            </a:r>
          </a:p>
          <a:p>
            <a:endParaRPr lang="en-US" sz="2800" b="1">
              <a:latin typeface="Times New Roman" pitchFamily="18" charset="0"/>
            </a:endParaRPr>
          </a:p>
          <a:p>
            <a:r>
              <a:rPr lang="en-US" sz="2800" b="1">
                <a:latin typeface="Times New Roman" pitchFamily="18" charset="0"/>
              </a:rPr>
              <a:t>Spinal cord is rarely injured without associated fractures of the vertebral column</a:t>
            </a:r>
          </a:p>
          <a:p>
            <a:endParaRPr lang="en-US" sz="2800" b="1">
              <a:latin typeface="Times New Roman" pitchFamily="18" charset="0"/>
            </a:endParaRPr>
          </a:p>
          <a:p>
            <a:endParaRPr lang="en-US" sz="2800" b="1">
              <a:latin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Fractures of the vertebra are of 3 types</a:t>
            </a:r>
          </a:p>
        </p:txBody>
      </p:sp>
      <p:pic>
        <p:nvPicPr>
          <p:cNvPr id="94213" name="Picture 5" descr="thoracic_compression_fx_diagnosis01"/>
          <p:cNvPicPr>
            <a:picLocks noChangeAspect="1" noChangeArrowheads="1"/>
          </p:cNvPicPr>
          <p:nvPr/>
        </p:nvPicPr>
        <p:blipFill>
          <a:blip r:embed="rId2"/>
          <a:srcRect/>
          <a:stretch>
            <a:fillRect/>
          </a:stretch>
        </p:blipFill>
        <p:spPr bwMode="auto">
          <a:xfrm>
            <a:off x="228600" y="1371600"/>
            <a:ext cx="7543800" cy="4883150"/>
          </a:xfrm>
          <a:prstGeom prst="rect">
            <a:avLst/>
          </a:prstGeom>
          <a:noFill/>
        </p:spPr>
      </p:pic>
      <p:sp>
        <p:nvSpPr>
          <p:cNvPr id="94214" name="Text Box 6"/>
          <p:cNvSpPr txBox="1">
            <a:spLocks noChangeArrowheads="1"/>
          </p:cNvSpPr>
          <p:nvPr/>
        </p:nvSpPr>
        <p:spPr bwMode="auto">
          <a:xfrm>
            <a:off x="1203325" y="6238875"/>
            <a:ext cx="4902200" cy="519113"/>
          </a:xfrm>
          <a:prstGeom prst="rect">
            <a:avLst/>
          </a:prstGeom>
          <a:noFill/>
          <a:ln w="12700" cap="sq">
            <a:noFill/>
            <a:miter lim="800000"/>
            <a:headEnd type="none" w="sm" len="sm"/>
            <a:tailEnd type="none" w="sm" len="sm"/>
          </a:ln>
          <a:effectLst/>
        </p:spPr>
        <p:txBody>
          <a:bodyPr wrap="none">
            <a:spAutoFit/>
          </a:bodyPr>
          <a:lstStyle/>
          <a:p>
            <a:r>
              <a:rPr lang="en-US" sz="2800" b="1">
                <a:latin typeface="Times New Roman" pitchFamily="18" charset="0"/>
              </a:rPr>
              <a:t>1. Wedge compression fracture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getImage"/>
          <p:cNvPicPr>
            <a:picLocks noChangeAspect="1" noChangeArrowheads="1"/>
          </p:cNvPicPr>
          <p:nvPr/>
        </p:nvPicPr>
        <p:blipFill>
          <a:blip r:embed="rId2"/>
          <a:srcRect/>
          <a:stretch>
            <a:fillRect/>
          </a:stretch>
        </p:blipFill>
        <p:spPr bwMode="auto">
          <a:xfrm>
            <a:off x="0" y="228600"/>
            <a:ext cx="5334000" cy="3925888"/>
          </a:xfrm>
          <a:prstGeom prst="rect">
            <a:avLst/>
          </a:prstGeom>
          <a:noFill/>
        </p:spPr>
      </p:pic>
      <p:pic>
        <p:nvPicPr>
          <p:cNvPr id="95239" name="Picture 7" descr="Figure8"/>
          <p:cNvPicPr>
            <a:picLocks noChangeAspect="1" noChangeArrowheads="1"/>
          </p:cNvPicPr>
          <p:nvPr/>
        </p:nvPicPr>
        <p:blipFill>
          <a:blip r:embed="rId3"/>
          <a:srcRect/>
          <a:stretch>
            <a:fillRect/>
          </a:stretch>
        </p:blipFill>
        <p:spPr bwMode="auto">
          <a:xfrm>
            <a:off x="5208588" y="2743200"/>
            <a:ext cx="3725862" cy="3800475"/>
          </a:xfrm>
          <a:prstGeom prst="rect">
            <a:avLst/>
          </a:prstGeom>
          <a:noFill/>
        </p:spPr>
      </p:pic>
      <p:sp>
        <p:nvSpPr>
          <p:cNvPr id="95240" name="Rectangle 8"/>
          <p:cNvSpPr>
            <a:spLocks noChangeArrowheads="1"/>
          </p:cNvSpPr>
          <p:nvPr/>
        </p:nvSpPr>
        <p:spPr bwMode="auto">
          <a:xfrm>
            <a:off x="1752600" y="3886200"/>
            <a:ext cx="3352800" cy="304800"/>
          </a:xfrm>
          <a:prstGeom prst="rect">
            <a:avLst/>
          </a:prstGeom>
          <a:solidFill>
            <a:schemeClr val="bg1"/>
          </a:solidFill>
          <a:ln w="12700" cap="sq">
            <a:solidFill>
              <a:srgbClr val="990000"/>
            </a:solidFill>
            <a:miter lim="800000"/>
            <a:headEnd type="none" w="sm" len="sm"/>
            <a:tailEnd type="none" w="sm" len="sm"/>
          </a:ln>
          <a:effectLst/>
        </p:spPr>
        <p:txBody>
          <a:bodyPr wrap="none" anchor="ctr"/>
          <a:lstStyle/>
          <a:p>
            <a:pPr algn="ctr"/>
            <a:r>
              <a:rPr lang="en-US" sz="2400" b="1">
                <a:latin typeface="Times New Roman" pitchFamily="18" charset="0"/>
              </a:rPr>
              <a:t>2. Comminuted fracture</a:t>
            </a:r>
          </a:p>
        </p:txBody>
      </p:sp>
      <p:sp>
        <p:nvSpPr>
          <p:cNvPr id="95242" name="Rectangle 10"/>
          <p:cNvSpPr>
            <a:spLocks noChangeArrowheads="1"/>
          </p:cNvSpPr>
          <p:nvPr/>
        </p:nvSpPr>
        <p:spPr bwMode="auto">
          <a:xfrm>
            <a:off x="5334000" y="6019800"/>
            <a:ext cx="1066800" cy="4572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pPr algn="ctr"/>
            <a:r>
              <a:rPr lang="en-US" sz="2800" b="1">
                <a:latin typeface="Times New Roman" pitchFamily="18" charset="0"/>
              </a:rPr>
              <a:t>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Whiplash Injury</a:t>
            </a:r>
          </a:p>
        </p:txBody>
      </p:sp>
      <p:sp>
        <p:nvSpPr>
          <p:cNvPr id="97283" name="Rectangle 3"/>
          <p:cNvSpPr>
            <a:spLocks noGrp="1" noChangeArrowheads="1"/>
          </p:cNvSpPr>
          <p:nvPr>
            <p:ph type="body" idx="1"/>
          </p:nvPr>
        </p:nvSpPr>
        <p:spPr>
          <a:xfrm>
            <a:off x="457200" y="1719263"/>
            <a:ext cx="8458200" cy="4411662"/>
          </a:xfrm>
        </p:spPr>
        <p:txBody>
          <a:bodyPr/>
          <a:lstStyle/>
          <a:p>
            <a:r>
              <a:rPr lang="en-US" sz="2600" b="1">
                <a:latin typeface="Times New Roman" pitchFamily="18" charset="0"/>
              </a:rPr>
              <a:t>Hyperflexion or hyperextension of neck can result in cervical vertebral column injury and is called ‘</a:t>
            </a:r>
            <a:r>
              <a:rPr lang="en-US" sz="2600" b="1" i="1" u="sng">
                <a:solidFill>
                  <a:srgbClr val="990000"/>
                </a:solidFill>
                <a:latin typeface="Times New Roman" pitchFamily="18" charset="0"/>
              </a:rPr>
              <a:t>whiplash injury’</a:t>
            </a:r>
          </a:p>
          <a:p>
            <a:r>
              <a:rPr lang="en-US" sz="2600" b="1">
                <a:latin typeface="Times New Roman" pitchFamily="18" charset="0"/>
              </a:rPr>
              <a:t>The symptoms may appear immediately or after several weeks</a:t>
            </a:r>
          </a:p>
          <a:p>
            <a:r>
              <a:rPr lang="en-US" sz="2600" b="1">
                <a:latin typeface="Times New Roman" pitchFamily="18" charset="0"/>
              </a:rPr>
              <a:t>Common symptoms are dizziness, headaches, stiffness of neck, jaw, shoulder or arm ,nausea, diminished ability to bend, vomiting, blurred vision, ringing in ears, lack of concentration, memory loss, tiredness sleeplessness and irritability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457200" y="457200"/>
            <a:ext cx="8458200" cy="6096000"/>
          </a:xfrm>
        </p:spPr>
        <p:txBody>
          <a:bodyPr/>
          <a:lstStyle/>
          <a:p>
            <a:r>
              <a:rPr lang="en-US" b="1">
                <a:latin typeface="Times New Roman" pitchFamily="18" charset="0"/>
              </a:rPr>
              <a:t>Fatal contusion or laceration of the spinal cord can occur in whiplash injuries in the absence of any fracture to the vertebral column</a:t>
            </a:r>
          </a:p>
          <a:p>
            <a:r>
              <a:rPr lang="en-US" b="1">
                <a:latin typeface="Times New Roman" pitchFamily="18" charset="0"/>
              </a:rPr>
              <a:t>Involvement of the cord above the level of 5</a:t>
            </a:r>
            <a:r>
              <a:rPr lang="en-US" b="1" baseline="30000">
                <a:latin typeface="Times New Roman" pitchFamily="18" charset="0"/>
              </a:rPr>
              <a:t>th</a:t>
            </a:r>
            <a:r>
              <a:rPr lang="en-US" b="1">
                <a:latin typeface="Times New Roman" pitchFamily="18" charset="0"/>
              </a:rPr>
              <a:t> cervical vertebra can be fatal due to damage to phrenic nerve </a:t>
            </a:r>
          </a:p>
          <a:p>
            <a:r>
              <a:rPr lang="en-US" b="1">
                <a:latin typeface="Times New Roman" pitchFamily="18" charset="0"/>
              </a:rPr>
              <a:t>Lower level involvement can cause quadriplegia</a:t>
            </a:r>
          </a:p>
          <a:p>
            <a:r>
              <a:rPr lang="en-US" b="1">
                <a:latin typeface="Times New Roman" pitchFamily="18" charset="0"/>
              </a:rPr>
              <a:t>Quadriplegia, paraplegia and respiratory and urinary infections invariably follow vertebral column and spinal cord injuries</a:t>
            </a:r>
          </a:p>
          <a:p>
            <a:r>
              <a:rPr lang="en-US" b="1">
                <a:latin typeface="Times New Roman" pitchFamily="18" charset="0"/>
              </a:rPr>
              <a:t>Sacral segment involvement can cause impotence in males</a:t>
            </a:r>
          </a:p>
          <a:p>
            <a:endParaRPr lang="en-US" b="1">
              <a:latin typeface="Times New Roman" pitchFamily="18" charset="0"/>
            </a:endParaRPr>
          </a:p>
          <a:p>
            <a:endParaRPr lang="en-US" b="1">
              <a:latin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u="sng"/>
              <a:t>Railway spine</a:t>
            </a:r>
          </a:p>
        </p:txBody>
      </p:sp>
      <p:sp>
        <p:nvSpPr>
          <p:cNvPr id="99331" name="Rectangle 3"/>
          <p:cNvSpPr>
            <a:spLocks noGrp="1" noChangeArrowheads="1"/>
          </p:cNvSpPr>
          <p:nvPr>
            <p:ph type="body" idx="1"/>
          </p:nvPr>
        </p:nvSpPr>
        <p:spPr>
          <a:xfrm>
            <a:off x="457200" y="1719263"/>
            <a:ext cx="8458200" cy="4833937"/>
          </a:xfrm>
        </p:spPr>
        <p:txBody>
          <a:bodyPr/>
          <a:lstStyle/>
          <a:p>
            <a:pPr>
              <a:lnSpc>
                <a:spcPct val="90000"/>
              </a:lnSpc>
            </a:pPr>
            <a:r>
              <a:rPr lang="en-US" b="1">
                <a:latin typeface="Times New Roman" pitchFamily="18" charset="0"/>
              </a:rPr>
              <a:t>Blunt force over vertebral column can lead to concussion of spinal cord without visible injury to the vertebrae</a:t>
            </a:r>
          </a:p>
          <a:p>
            <a:pPr>
              <a:lnSpc>
                <a:spcPct val="90000"/>
              </a:lnSpc>
            </a:pPr>
            <a:r>
              <a:rPr lang="en-US" b="1">
                <a:latin typeface="Times New Roman" pitchFamily="18" charset="0"/>
              </a:rPr>
              <a:t>This is called </a:t>
            </a:r>
            <a:r>
              <a:rPr lang="en-US" b="1" u="sng">
                <a:solidFill>
                  <a:srgbClr val="990000"/>
                </a:solidFill>
                <a:latin typeface="Times New Roman" pitchFamily="18" charset="0"/>
              </a:rPr>
              <a:t>Railway spine </a:t>
            </a:r>
            <a:r>
              <a:rPr lang="en-US" b="1">
                <a:latin typeface="Times New Roman" pitchFamily="18" charset="0"/>
              </a:rPr>
              <a:t>due to its frequent occurrence in railway accidents</a:t>
            </a:r>
          </a:p>
          <a:p>
            <a:pPr>
              <a:lnSpc>
                <a:spcPct val="90000"/>
              </a:lnSpc>
            </a:pPr>
            <a:r>
              <a:rPr lang="en-US" b="1">
                <a:latin typeface="Times New Roman" pitchFamily="18" charset="0"/>
              </a:rPr>
              <a:t>Commonest region affected is the lumbo-sacral spine resulting in paraplegia, bladder disturbances and impotence</a:t>
            </a:r>
          </a:p>
          <a:p>
            <a:pPr>
              <a:lnSpc>
                <a:spcPct val="90000"/>
              </a:lnSpc>
            </a:pPr>
            <a:r>
              <a:rPr lang="en-US" b="1">
                <a:latin typeface="Times New Roman" pitchFamily="18" charset="0"/>
              </a:rPr>
              <a:t>Such concussion is spontaneously reversible, these abnormalities are only temporary</a:t>
            </a:r>
          </a:p>
          <a:p>
            <a:pPr>
              <a:lnSpc>
                <a:spcPct val="90000"/>
              </a:lnSpc>
            </a:pPr>
            <a:endParaRPr lang="en-US" b="1">
              <a:solidFill>
                <a:srgbClr val="990000"/>
              </a:solidFill>
              <a:latin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7" name="Picture 5" descr="smilie_800"/>
          <p:cNvPicPr>
            <a:picLocks noChangeAspect="1" noChangeArrowheads="1"/>
          </p:cNvPicPr>
          <p:nvPr/>
        </p:nvPicPr>
        <p:blipFill>
          <a:blip r:embed="rId2"/>
          <a:srcRect/>
          <a:stretch>
            <a:fillRect/>
          </a:stretch>
        </p:blipFill>
        <p:spPr bwMode="auto">
          <a:xfrm>
            <a:off x="2362200" y="152400"/>
            <a:ext cx="4343400" cy="3257550"/>
          </a:xfrm>
          <a:prstGeom prst="rect">
            <a:avLst/>
          </a:prstGeom>
          <a:noFill/>
        </p:spPr>
      </p:pic>
      <p:sp>
        <p:nvSpPr>
          <p:cNvPr id="100358" name="WordArt 6"/>
          <p:cNvSpPr>
            <a:spLocks noChangeArrowheads="1" noChangeShapeType="1" noTextEdit="1"/>
          </p:cNvSpPr>
          <p:nvPr/>
        </p:nvSpPr>
        <p:spPr bwMode="auto">
          <a:xfrm>
            <a:off x="914400" y="3352800"/>
            <a:ext cx="7315200" cy="2667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cap="sq">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u="sng"/>
              <a:t>Bruise of scalp</a:t>
            </a:r>
          </a:p>
        </p:txBody>
      </p:sp>
      <p:sp>
        <p:nvSpPr>
          <p:cNvPr id="20485" name="Rectangle 5"/>
          <p:cNvSpPr>
            <a:spLocks noGrp="1" noChangeArrowheads="1"/>
          </p:cNvSpPr>
          <p:nvPr>
            <p:ph type="body" sz="half" idx="1"/>
          </p:nvPr>
        </p:nvSpPr>
        <p:spPr/>
        <p:txBody>
          <a:bodyPr/>
          <a:lstStyle/>
          <a:p>
            <a:r>
              <a:rPr lang="en-US" sz="2600"/>
              <a:t>Contusion of scalp can settle around orbit</a:t>
            </a:r>
          </a:p>
          <a:p>
            <a:r>
              <a:rPr lang="en-US" sz="2600"/>
              <a:t>Black eye- example of ectopic contusion</a:t>
            </a:r>
          </a:p>
        </p:txBody>
      </p:sp>
      <p:sp>
        <p:nvSpPr>
          <p:cNvPr id="20486" name="Rectangle 6"/>
          <p:cNvSpPr>
            <a:spLocks noGrp="1" noChangeArrowheads="1"/>
          </p:cNvSpPr>
          <p:nvPr>
            <p:ph sz="half" idx="2"/>
          </p:nvPr>
        </p:nvSpPr>
        <p:spPr/>
        <p:txBody>
          <a:bodyPr/>
          <a:lstStyle/>
          <a:p>
            <a:endParaRPr lang="en-US" sz="2600"/>
          </a:p>
        </p:txBody>
      </p:sp>
      <p:pic>
        <p:nvPicPr>
          <p:cNvPr id="20490" name="Picture 10" descr="1688"/>
          <p:cNvPicPr>
            <a:picLocks noChangeAspect="1" noChangeArrowheads="1"/>
          </p:cNvPicPr>
          <p:nvPr/>
        </p:nvPicPr>
        <p:blipFill>
          <a:blip r:embed="rId2"/>
          <a:srcRect/>
          <a:stretch>
            <a:fillRect/>
          </a:stretch>
        </p:blipFill>
        <p:spPr bwMode="auto">
          <a:xfrm>
            <a:off x="4724400" y="1447800"/>
            <a:ext cx="4038600" cy="2981325"/>
          </a:xfrm>
          <a:prstGeom prst="rect">
            <a:avLst/>
          </a:prstGeom>
          <a:noFill/>
        </p:spPr>
      </p:pic>
      <p:pic>
        <p:nvPicPr>
          <p:cNvPr id="20492" name="Picture 12" descr="head-bite-pic"/>
          <p:cNvPicPr>
            <a:picLocks noChangeAspect="1" noChangeArrowheads="1"/>
          </p:cNvPicPr>
          <p:nvPr/>
        </p:nvPicPr>
        <p:blipFill>
          <a:blip r:embed="rId3"/>
          <a:srcRect/>
          <a:stretch>
            <a:fillRect/>
          </a:stretch>
        </p:blipFill>
        <p:spPr bwMode="auto">
          <a:xfrm>
            <a:off x="533400" y="3657600"/>
            <a:ext cx="4038600" cy="3028950"/>
          </a:xfrm>
          <a:prstGeom prst="rect">
            <a:avLst/>
          </a:prstGeom>
          <a:noFill/>
        </p:spPr>
      </p:pic>
      <p:sp>
        <p:nvSpPr>
          <p:cNvPr id="20493" name="AutoShape 13"/>
          <p:cNvSpPr>
            <a:spLocks noChangeArrowheads="1"/>
          </p:cNvSpPr>
          <p:nvPr/>
        </p:nvSpPr>
        <p:spPr bwMode="auto">
          <a:xfrm>
            <a:off x="4191000" y="32004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a:effectLst/>
        </p:spPr>
        <p:txBody>
          <a:bodyPr wrap="none"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7543800" cy="1295400"/>
          </a:xfrm>
        </p:spPr>
        <p:txBody>
          <a:bodyPr/>
          <a:lstStyle/>
          <a:p>
            <a:pPr algn="ctr"/>
            <a:r>
              <a:rPr lang="en-US" u="sng"/>
              <a:t>SKULL</a:t>
            </a:r>
          </a:p>
        </p:txBody>
      </p:sp>
      <p:sp>
        <p:nvSpPr>
          <p:cNvPr id="22531" name="Rectangle 3"/>
          <p:cNvSpPr>
            <a:spLocks noGrp="1" noChangeArrowheads="1"/>
          </p:cNvSpPr>
          <p:nvPr>
            <p:ph type="body" idx="1"/>
          </p:nvPr>
        </p:nvSpPr>
        <p:spPr>
          <a:xfrm>
            <a:off x="228600" y="1066800"/>
            <a:ext cx="8382000" cy="5181600"/>
          </a:xfrm>
        </p:spPr>
        <p:txBody>
          <a:bodyPr/>
          <a:lstStyle/>
          <a:p>
            <a:pPr>
              <a:lnSpc>
                <a:spcPct val="90000"/>
              </a:lnSpc>
            </a:pPr>
            <a:r>
              <a:rPr lang="en-US" sz="3600">
                <a:latin typeface="Times New Roman" pitchFamily="18" charset="0"/>
              </a:rPr>
              <a:t>Due to</a:t>
            </a:r>
          </a:p>
          <a:p>
            <a:pPr>
              <a:lnSpc>
                <a:spcPct val="90000"/>
              </a:lnSpc>
              <a:buFont typeface="Wingdings" pitchFamily="2" charset="2"/>
              <a:buChar char="v"/>
            </a:pPr>
            <a:r>
              <a:rPr lang="en-US" sz="3600">
                <a:latin typeface="Times New Roman" pitchFamily="18" charset="0"/>
              </a:rPr>
              <a:t>Direct impact</a:t>
            </a:r>
          </a:p>
          <a:p>
            <a:pPr>
              <a:lnSpc>
                <a:spcPct val="90000"/>
              </a:lnSpc>
              <a:buFont typeface="Wingdings" pitchFamily="2" charset="2"/>
              <a:buChar char="v"/>
            </a:pPr>
            <a:r>
              <a:rPr lang="en-US" sz="3600">
                <a:latin typeface="Times New Roman" pitchFamily="18" charset="0"/>
              </a:rPr>
              <a:t>Indirect impact</a:t>
            </a:r>
          </a:p>
          <a:p>
            <a:pPr>
              <a:lnSpc>
                <a:spcPct val="90000"/>
              </a:lnSpc>
              <a:buFont typeface="Wingdings" pitchFamily="2" charset="2"/>
              <a:buChar char="q"/>
            </a:pPr>
            <a:r>
              <a:rPr lang="en-US" sz="3600">
                <a:latin typeface="Times New Roman" pitchFamily="18" charset="0"/>
              </a:rPr>
              <a:t>If the impact is more than the elasticity of skull –</a:t>
            </a:r>
            <a:r>
              <a:rPr lang="en-US" sz="3600">
                <a:solidFill>
                  <a:srgbClr val="990000"/>
                </a:solidFill>
                <a:latin typeface="Times New Roman" pitchFamily="18" charset="0"/>
              </a:rPr>
              <a:t>Fracture results</a:t>
            </a:r>
          </a:p>
          <a:p>
            <a:pPr>
              <a:lnSpc>
                <a:spcPct val="90000"/>
              </a:lnSpc>
              <a:buFont typeface="Wingdings" pitchFamily="2" charset="2"/>
              <a:buChar char="v"/>
            </a:pPr>
            <a:r>
              <a:rPr lang="en-US" sz="3600">
                <a:solidFill>
                  <a:srgbClr val="35356D"/>
                </a:solidFill>
                <a:latin typeface="Times New Roman" pitchFamily="18" charset="0"/>
              </a:rPr>
              <a:t>Force of 5 foot pounds</a:t>
            </a:r>
            <a:r>
              <a:rPr lang="en-US" sz="3600">
                <a:solidFill>
                  <a:srgbClr val="990000"/>
                </a:solidFill>
                <a:latin typeface="Times New Roman" pitchFamily="18" charset="0"/>
              </a:rPr>
              <a:t> can fracture the skull</a:t>
            </a:r>
          </a:p>
          <a:p>
            <a:pPr>
              <a:lnSpc>
                <a:spcPct val="90000"/>
              </a:lnSpc>
              <a:buFont typeface="Wingdings" pitchFamily="2" charset="2"/>
              <a:buChar char="v"/>
            </a:pPr>
            <a:r>
              <a:rPr lang="en-US" sz="3600">
                <a:solidFill>
                  <a:srgbClr val="35356D"/>
                </a:solidFill>
                <a:latin typeface="Times New Roman" pitchFamily="18" charset="0"/>
              </a:rPr>
              <a:t>Also depends on relative</a:t>
            </a:r>
            <a:r>
              <a:rPr lang="en-US" sz="3600">
                <a:solidFill>
                  <a:srgbClr val="990000"/>
                </a:solidFill>
                <a:latin typeface="Times New Roman" pitchFamily="18" charset="0"/>
              </a:rPr>
              <a:t> </a:t>
            </a:r>
            <a:r>
              <a:rPr lang="en-US" sz="3600">
                <a:solidFill>
                  <a:srgbClr val="35356D"/>
                </a:solidFill>
                <a:latin typeface="Times New Roman" pitchFamily="18" charset="0"/>
              </a:rPr>
              <a:t>thickness &amp; strength of the bone in different 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u="sng">
                <a:solidFill>
                  <a:srgbClr val="800000"/>
                </a:solidFill>
                <a:latin typeface="Times New Roman" pitchFamily="18" charset="0"/>
              </a:rPr>
              <a:t>Classification-Skull Fractures</a:t>
            </a:r>
          </a:p>
        </p:txBody>
      </p:sp>
      <p:sp>
        <p:nvSpPr>
          <p:cNvPr id="23555" name="Rectangle 3"/>
          <p:cNvSpPr>
            <a:spLocks noGrp="1" noChangeArrowheads="1"/>
          </p:cNvSpPr>
          <p:nvPr>
            <p:ph type="body" idx="1"/>
          </p:nvPr>
        </p:nvSpPr>
        <p:spPr/>
        <p:txBody>
          <a:bodyPr/>
          <a:lstStyle/>
          <a:p>
            <a:r>
              <a:rPr lang="en-US" sz="3200">
                <a:latin typeface="Times New Roman" pitchFamily="18" charset="0"/>
              </a:rPr>
              <a:t>Fissured</a:t>
            </a:r>
          </a:p>
          <a:p>
            <a:pPr>
              <a:buFont typeface="Wingdings" pitchFamily="2" charset="2"/>
              <a:buNone/>
            </a:pPr>
            <a:r>
              <a:rPr lang="en-US" sz="3200">
                <a:solidFill>
                  <a:srgbClr val="800000"/>
                </a:solidFill>
                <a:latin typeface="Times New Roman" pitchFamily="18" charset="0"/>
              </a:rPr>
              <a:t>    Ring</a:t>
            </a:r>
            <a:r>
              <a:rPr lang="en-US" sz="3200">
                <a:latin typeface="Times New Roman" pitchFamily="18" charset="0"/>
              </a:rPr>
              <a:t> </a:t>
            </a:r>
          </a:p>
          <a:p>
            <a:r>
              <a:rPr lang="en-US" sz="3200">
                <a:latin typeface="Times New Roman" pitchFamily="18" charset="0"/>
              </a:rPr>
              <a:t>Comminuted-With or without depression</a:t>
            </a:r>
          </a:p>
          <a:p>
            <a:r>
              <a:rPr lang="en-US" sz="3200">
                <a:latin typeface="Times New Roman" pitchFamily="18" charset="0"/>
              </a:rPr>
              <a:t>Gutter </a:t>
            </a:r>
          </a:p>
          <a:p>
            <a:r>
              <a:rPr lang="en-US" sz="3200">
                <a:latin typeface="Times New Roman" pitchFamily="18" charset="0"/>
              </a:rPr>
              <a:t>Pond</a:t>
            </a:r>
          </a:p>
          <a:p>
            <a:r>
              <a:rPr lang="en-US" sz="3200">
                <a:latin typeface="Times New Roman" pitchFamily="18" charset="0"/>
              </a:rPr>
              <a:t>Diastatic (sutural)</a:t>
            </a:r>
          </a:p>
          <a:p>
            <a:r>
              <a:rPr lang="en-US" sz="3200">
                <a:latin typeface="Times New Roman" pitchFamily="18" charset="0"/>
              </a:rPr>
              <a:t>Cut</a:t>
            </a:r>
          </a:p>
          <a:p>
            <a:r>
              <a:rPr lang="en-US" sz="3200">
                <a:latin typeface="Times New Roman" pitchFamily="18" charset="0"/>
              </a:rPr>
              <a:t>Perforating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Grp="1" noChangeArrowheads="1"/>
          </p:cNvSpPr>
          <p:nvPr>
            <p:ph/>
          </p:nvPr>
        </p:nvSpPr>
        <p:spPr/>
        <p:txBody>
          <a:bodyPr/>
          <a:lstStyle/>
          <a:p>
            <a:endParaRPr lang="en-US"/>
          </a:p>
        </p:txBody>
      </p:sp>
      <p:pic>
        <p:nvPicPr>
          <p:cNvPr id="24584" name="Picture 8" descr="Depressed_skull_fracture"/>
          <p:cNvPicPr>
            <a:picLocks noChangeAspect="1" noChangeArrowheads="1"/>
          </p:cNvPicPr>
          <p:nvPr/>
        </p:nvPicPr>
        <p:blipFill>
          <a:blip r:embed="rId2"/>
          <a:srcRect/>
          <a:stretch>
            <a:fillRect/>
          </a:stretch>
        </p:blipFill>
        <p:spPr bwMode="auto">
          <a:xfrm>
            <a:off x="228600" y="152400"/>
            <a:ext cx="8763000" cy="5818188"/>
          </a:xfrm>
          <a:prstGeom prst="rect">
            <a:avLst/>
          </a:prstGeom>
          <a:noFill/>
        </p:spPr>
      </p:pic>
      <p:sp>
        <p:nvSpPr>
          <p:cNvPr id="24585" name="Rectangle 9"/>
          <p:cNvSpPr>
            <a:spLocks noChangeArrowheads="1"/>
          </p:cNvSpPr>
          <p:nvPr/>
        </p:nvSpPr>
        <p:spPr bwMode="auto">
          <a:xfrm>
            <a:off x="1066800" y="5410200"/>
            <a:ext cx="7543800" cy="1295400"/>
          </a:xfrm>
          <a:prstGeom prst="rect">
            <a:avLst/>
          </a:prstGeom>
          <a:noFill/>
          <a:ln w="9525">
            <a:noFill/>
            <a:miter lim="800000"/>
            <a:headEnd/>
            <a:tailEnd/>
          </a:ln>
          <a:effectLst/>
        </p:spPr>
        <p:txBody>
          <a:bodyPr anchor="b"/>
          <a:lstStyle/>
          <a:p>
            <a:r>
              <a:rPr lang="en-US" sz="3900" b="1" u="sng">
                <a:solidFill>
                  <a:schemeClr val="tx2"/>
                </a:solidFill>
              </a:rPr>
              <a:t>Signature fracture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lick to see larger picture">
            <a:hlinkClick r:id="rId2"/>
          </p:cNvPr>
          <p:cNvPicPr>
            <a:picLocks noChangeAspect="1" noChangeArrowheads="1"/>
          </p:cNvPicPr>
          <p:nvPr/>
        </p:nvPicPr>
        <p:blipFill>
          <a:blip r:embed="rId3"/>
          <a:srcRect/>
          <a:stretch>
            <a:fillRect/>
          </a:stretch>
        </p:blipFill>
        <p:spPr bwMode="auto">
          <a:xfrm>
            <a:off x="4384675" y="533400"/>
            <a:ext cx="4587875" cy="5334000"/>
          </a:xfrm>
          <a:prstGeom prst="rect">
            <a:avLst/>
          </a:prstGeom>
          <a:noFill/>
        </p:spPr>
      </p:pic>
      <p:pic>
        <p:nvPicPr>
          <p:cNvPr id="26634" name="Picture 10" descr="22264W"/>
          <p:cNvPicPr>
            <a:picLocks noChangeAspect="1" noChangeArrowheads="1"/>
          </p:cNvPicPr>
          <p:nvPr/>
        </p:nvPicPr>
        <p:blipFill>
          <a:blip r:embed="rId4"/>
          <a:srcRect/>
          <a:stretch>
            <a:fillRect/>
          </a:stretch>
        </p:blipFill>
        <p:spPr bwMode="auto">
          <a:xfrm>
            <a:off x="152400" y="685800"/>
            <a:ext cx="4210050" cy="5334000"/>
          </a:xfrm>
          <a:prstGeom prst="rect">
            <a:avLst/>
          </a:prstGeom>
          <a:noFill/>
        </p:spPr>
      </p:pic>
      <p:sp>
        <p:nvSpPr>
          <p:cNvPr id="26635" name="Text Box 11"/>
          <p:cNvSpPr txBox="1">
            <a:spLocks noChangeArrowheads="1"/>
          </p:cNvSpPr>
          <p:nvPr/>
        </p:nvSpPr>
        <p:spPr bwMode="auto">
          <a:xfrm>
            <a:off x="5089525" y="6056313"/>
            <a:ext cx="3435350" cy="366712"/>
          </a:xfrm>
          <a:prstGeom prst="rect">
            <a:avLst/>
          </a:prstGeom>
          <a:noFill/>
          <a:ln w="12700" cap="sq">
            <a:noFill/>
            <a:miter lim="800000"/>
            <a:headEnd type="none" w="sm" len="sm"/>
            <a:tailEnd type="none" w="sm" len="sm"/>
          </a:ln>
          <a:effectLst/>
        </p:spPr>
        <p:txBody>
          <a:bodyPr wrap="none">
            <a:spAutoFit/>
          </a:bodyPr>
          <a:lstStyle/>
          <a:p>
            <a:r>
              <a:rPr lang="en-US" b="1" u="sng">
                <a:solidFill>
                  <a:srgbClr val="6600CC"/>
                </a:solidFill>
              </a:rPr>
              <a:t>DEPRESSED FRACTURE (CT)</a:t>
            </a:r>
          </a:p>
        </p:txBody>
      </p:sp>
      <p:sp>
        <p:nvSpPr>
          <p:cNvPr id="26636" name="Text Box 12"/>
          <p:cNvSpPr txBox="1">
            <a:spLocks noChangeArrowheads="1"/>
          </p:cNvSpPr>
          <p:nvPr/>
        </p:nvSpPr>
        <p:spPr bwMode="auto">
          <a:xfrm>
            <a:off x="685800" y="6019800"/>
            <a:ext cx="2660650" cy="366713"/>
          </a:xfrm>
          <a:prstGeom prst="rect">
            <a:avLst/>
          </a:prstGeom>
          <a:noFill/>
          <a:ln w="12700" cap="sq">
            <a:noFill/>
            <a:miter lim="800000"/>
            <a:headEnd type="none" w="sm" len="sm"/>
            <a:tailEnd type="none" w="sm" len="sm"/>
          </a:ln>
          <a:effectLst/>
        </p:spPr>
        <p:txBody>
          <a:bodyPr wrap="none">
            <a:spAutoFit/>
          </a:bodyPr>
          <a:lstStyle/>
          <a:p>
            <a:r>
              <a:rPr lang="en-US" b="1" u="sng">
                <a:solidFill>
                  <a:srgbClr val="6600CC"/>
                </a:solidFill>
              </a:rPr>
              <a:t>FISSURED FRACTURE</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1168</TotalTime>
  <Words>2248</Words>
  <Application>Microsoft Office PowerPoint</Application>
  <PresentationFormat>On-screen Show (4:3)</PresentationFormat>
  <Paragraphs>251</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Copperplate Gothic Bold</vt:lpstr>
      <vt:lpstr>Impact</vt:lpstr>
      <vt:lpstr>Times New Roman</vt:lpstr>
      <vt:lpstr>Wingdings</vt:lpstr>
      <vt:lpstr>Network</vt:lpstr>
      <vt:lpstr>REGIONAL INJURIES</vt:lpstr>
      <vt:lpstr>PowerPoint Presentation</vt:lpstr>
      <vt:lpstr>HEAD</vt:lpstr>
      <vt:lpstr>SCALP</vt:lpstr>
      <vt:lpstr>Bruise of scalp</vt:lpstr>
      <vt:lpstr>SKULL</vt:lpstr>
      <vt:lpstr>Classification-Skull Fractures</vt:lpstr>
      <vt:lpstr>PowerPoint Presentation</vt:lpstr>
      <vt:lpstr>PowerPoint Presentation</vt:lpstr>
      <vt:lpstr>MENINGES</vt:lpstr>
      <vt:lpstr>FACE</vt:lpstr>
      <vt:lpstr>MOUTH AND NOSE</vt:lpstr>
      <vt:lpstr>PowerPoint Presentation</vt:lpstr>
      <vt:lpstr>EYES &amp; EARS</vt:lpstr>
      <vt:lpstr>PowerPoint Presentation</vt:lpstr>
      <vt:lpstr>PowerPoint Presentation</vt:lpstr>
      <vt:lpstr>CHEEK</vt:lpstr>
      <vt:lpstr>JAWS</vt:lpstr>
      <vt:lpstr>NECK</vt:lpstr>
      <vt:lpstr>               </vt:lpstr>
      <vt:lpstr>A blow on the front of neck can precipitate vagal inhibition which can result in sudden unconsciousness or death</vt:lpstr>
      <vt:lpstr>PowerPoint Presentation</vt:lpstr>
      <vt:lpstr>CHEST</vt:lpstr>
      <vt:lpstr>CHEST WALL</vt:lpstr>
      <vt:lpstr>Multiple rib fractures can give rise to flail-chest or stove in chest with paradoxical respiration</vt:lpstr>
      <vt:lpstr>PowerPoint Presentation</vt:lpstr>
      <vt:lpstr>PowerPoint Presentation</vt:lpstr>
      <vt:lpstr>LUNGS &amp; HEART</vt:lpstr>
      <vt:lpstr>Heart</vt:lpstr>
      <vt:lpstr>Cardiac tamponade</vt:lpstr>
      <vt:lpstr>PowerPoint Presentation</vt:lpstr>
      <vt:lpstr>ABDOMEN &amp; PELVIS</vt:lpstr>
      <vt:lpstr>PowerPoint Presentation</vt:lpstr>
      <vt:lpstr>Viscera</vt:lpstr>
      <vt:lpstr>Oesophagus, Stomach &amp; Intestines</vt:lpstr>
      <vt:lpstr>PowerPoint Presentation</vt:lpstr>
      <vt:lpstr>Liver &amp; Spleen</vt:lpstr>
      <vt:lpstr>Spleen</vt:lpstr>
      <vt:lpstr>URINARY TRACT</vt:lpstr>
      <vt:lpstr>LIMBS</vt:lpstr>
      <vt:lpstr>GENITALIA</vt:lpstr>
      <vt:lpstr>VERTEBRAL COLUMN</vt:lpstr>
      <vt:lpstr>Fractures of the vertebra are of 3 types</vt:lpstr>
      <vt:lpstr>PowerPoint Presentation</vt:lpstr>
      <vt:lpstr>Whiplash Injury</vt:lpstr>
      <vt:lpstr>PowerPoint Presentation</vt:lpstr>
      <vt:lpstr>Railway spine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INJURIES</dc:title>
  <dc:creator>Appu</dc:creator>
  <cp:lastModifiedBy>salini C</cp:lastModifiedBy>
  <cp:revision>91</cp:revision>
  <dcterms:created xsi:type="dcterms:W3CDTF">2008-10-26T08:30:46Z</dcterms:created>
  <dcterms:modified xsi:type="dcterms:W3CDTF">2021-01-27T07:01:29Z</dcterms:modified>
</cp:coreProperties>
</file>